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trictFirstAndLastChars="0" embedTrueTypeFonts="1" saveSubsetFonts="1" autoCompressPictures="0">
  <p:sldMasterIdLst>
    <p:sldMasterId id="2147483678" r:id="rId1"/>
  </p:sldMasterIdLst>
  <p:notesMasterIdLst>
    <p:notesMasterId r:id="rId16"/>
  </p:notesMasterIdLst>
  <p:sldIdLst>
    <p:sldId id="256" r:id="rId2"/>
    <p:sldId id="257" r:id="rId3"/>
    <p:sldId id="258" r:id="rId4"/>
    <p:sldId id="259" r:id="rId5"/>
    <p:sldId id="260" r:id="rId6"/>
    <p:sldId id="262" r:id="rId7"/>
    <p:sldId id="263" r:id="rId8"/>
    <p:sldId id="264" r:id="rId9"/>
    <p:sldId id="267" r:id="rId10"/>
    <p:sldId id="265" r:id="rId11"/>
    <p:sldId id="268" r:id="rId12"/>
    <p:sldId id="266" r:id="rId13"/>
    <p:sldId id="269" r:id="rId14"/>
    <p:sldId id="270" r:id="rId15"/>
  </p:sldIdLst>
  <p:sldSz cx="12192000" cy="6858000"/>
  <p:notesSz cx="6858000" cy="9144000"/>
  <p:embeddedFontLst>
    <p:embeddedFont>
      <p:font typeface="Wingdings 3" panose="05040102010807070707" pitchFamily="18" charset="2"/>
      <p:regular r:id="rId17"/>
    </p:embeddedFont>
    <p:embeddedFont>
      <p:font typeface="Lucida Sans Unicode" panose="020B0602030504020204" pitchFamily="34" charset="0"/>
      <p:regular r:id="rId18"/>
    </p:embeddedFont>
    <p:embeddedFont>
      <p:font typeface="Corbel" panose="020B0503020204020204" pitchFamily="34" charset="0"/>
      <p:regular r:id="rId19"/>
      <p:bold r:id="rId20"/>
      <p:italic r:id="rId21"/>
      <p:boldItalic r:id="rId22"/>
    </p:embeddedFont>
    <p:embeddedFont>
      <p:font typeface="Wingdings 2" panose="05020102010507070707" pitchFamily="18" charset="2"/>
      <p:regular r:id="rId23"/>
    </p:embeddedFont>
    <p:embeddedFont>
      <p:font typeface="Verdana" panose="020B0604030504040204" pitchFamily="34" charset="0"/>
      <p:regular r:id="rId24"/>
      <p:bold r:id="rId25"/>
      <p:italic r:id="rId26"/>
      <p:boldItalic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p:scale>
          <a:sx n="76" d="100"/>
          <a:sy n="76" d="100"/>
        </p:scale>
        <p:origin x="-480" y="21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font" Target="fonts/font10.fntdata"/><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font" Target="fonts/font9.fntdata"/><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8.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7.fntdata"/><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3.fntdata"/><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 Id="rId27" Type="http://schemas.openxmlformats.org/officeDocument/2006/relationships/font" Target="fonts/font11.fnt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29921723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5" name="Google Shape;135;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1" name="Google Shape;191;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2" name="Google Shape;142;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8" name="Google Shape;14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4" name="Google Shape;15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9" name="Google Shape;159;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9" name="Google Shape;169;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4" name="Google Shape;174;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9" name="Google Shape;179;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5" name="Google Shape;185;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5019" y="4953000"/>
            <a:ext cx="12197020"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endParaRPr lang="ar-IQ"/>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pPr marL="0" lvl="0" indent="0" algn="r" rtl="0">
              <a:spcBef>
                <a:spcPts val="0"/>
              </a:spcBef>
              <a:spcAft>
                <a:spcPts val="0"/>
              </a:spcAft>
              <a:buNone/>
            </a:pPr>
            <a:fld id="{00000000-1234-1234-1234-123412341234}" type="slidenum">
              <a:rPr lang="ar-IQ" smtClean="0"/>
              <a:t>‹#›</a:t>
            </a:fld>
            <a:endParaRPr lang="ar-IQ"/>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1481330"/>
            <a:ext cx="109728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pPr marL="0" lvl="0" indent="0" algn="r" rtl="0">
              <a:spcBef>
                <a:spcPts val="0"/>
              </a:spcBef>
              <a:spcAft>
                <a:spcPts val="0"/>
              </a:spcAft>
              <a:buNone/>
            </a:pPr>
            <a:fld id="{00000000-1234-1234-1234-123412341234}" type="slidenum">
              <a:rPr lang="ar-IQ" smtClean="0"/>
              <a:t>‹#›</a:t>
            </a:fld>
            <a:endParaRPr lang="ar-IQ"/>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9125351" y="274641"/>
            <a:ext cx="236996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41"/>
            <a:ext cx="84328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pPr marL="0" lvl="0" indent="0" algn="r" rtl="0">
              <a:spcBef>
                <a:spcPts val="0"/>
              </a:spcBef>
              <a:spcAft>
                <a:spcPts val="0"/>
              </a:spcAft>
              <a:buNone/>
            </a:pPr>
            <a:fld id="{00000000-1234-1234-1234-123412341234}" type="slidenum">
              <a:rPr lang="ar-IQ" smtClean="0"/>
              <a:t>‹#›</a:t>
            </a:fld>
            <a:endParaRPr lang="ar-IQ"/>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pPr marL="0" lvl="0" indent="0" algn="r" rtl="0">
              <a:spcBef>
                <a:spcPts val="0"/>
              </a:spcBef>
              <a:spcAft>
                <a:spcPts val="0"/>
              </a:spcAft>
              <a:buNone/>
            </a:pPr>
            <a:fld id="{00000000-1234-1234-1234-123412341234}" type="slidenum">
              <a:rPr lang="ar-IQ" smtClean="0"/>
              <a:t>‹#›</a:t>
            </a:fld>
            <a:endParaRPr lang="ar-IQ"/>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pPr marL="0" lvl="0" indent="0" algn="r" rtl="0">
              <a:spcBef>
                <a:spcPts val="0"/>
              </a:spcBef>
              <a:spcAft>
                <a:spcPts val="0"/>
              </a:spcAft>
              <a:buNone/>
            </a:pPr>
            <a:fld id="{00000000-1234-1234-1234-123412341234}" type="slidenum">
              <a:rPr lang="ar-IQ" smtClean="0"/>
              <a:t>‹#›</a:t>
            </a:fld>
            <a:endParaRPr lang="ar-IQ"/>
          </a:p>
        </p:txBody>
      </p:sp>
      <p:sp>
        <p:nvSpPr>
          <p:cNvPr id="7" name="شارة رتبة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pPr marL="0" lvl="0" indent="0" algn="r" rtl="0">
              <a:spcBef>
                <a:spcPts val="0"/>
              </a:spcBef>
              <a:spcAft>
                <a:spcPts val="0"/>
              </a:spcAft>
              <a:buNone/>
            </a:pPr>
            <a:fld id="{00000000-1234-1234-1234-123412341234}" type="slidenum">
              <a:rPr lang="ar-IQ" smtClean="0"/>
              <a:t>‹#›</a:t>
            </a:fld>
            <a:endParaRPr lang="ar-IQ"/>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109728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pPr marL="0" lvl="0" indent="0" algn="r" rtl="0">
              <a:spcBef>
                <a:spcPts val="0"/>
              </a:spcBef>
              <a:spcAft>
                <a:spcPts val="0"/>
              </a:spcAft>
              <a:buNone/>
            </a:pPr>
            <a:fld id="{00000000-1234-1234-1234-123412341234}"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pPr marL="0" lvl="0" indent="0" algn="r" rtl="0">
              <a:spcBef>
                <a:spcPts val="0"/>
              </a:spcBef>
              <a:spcAft>
                <a:spcPts val="0"/>
              </a:spcAft>
              <a:buNone/>
            </a:pPr>
            <a:fld id="{00000000-1234-1234-1234-123412341234}" type="slidenum">
              <a:rPr lang="ar-IQ" smtClean="0"/>
              <a:t>‹#›</a:t>
            </a:fld>
            <a:endParaRPr lang="ar-IQ"/>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pPr marL="0" lvl="0" indent="0" algn="r" rtl="0">
              <a:spcBef>
                <a:spcPts val="0"/>
              </a:spcBef>
              <a:spcAft>
                <a:spcPts val="0"/>
              </a:spcAft>
              <a:buNone/>
            </a:pPr>
            <a:fld id="{00000000-1234-1234-1234-123412341234}" type="slidenum">
              <a:rPr lang="ar-IQ" smtClean="0"/>
              <a:t>‹#›</a:t>
            </a:fld>
            <a:endParaRPr lang="ar-IQ"/>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8969376" y="6407944"/>
            <a:ext cx="2560320" cy="365760"/>
          </a:xfrm>
        </p:spPr>
        <p:txBody>
          <a:bodyPr/>
          <a:lstStyle>
            <a:extLst/>
          </a:lstStyle>
          <a:p>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pPr marL="0" lvl="0" indent="0" algn="r" rtl="0">
              <a:spcBef>
                <a:spcPts val="0"/>
              </a:spcBef>
              <a:spcAft>
                <a:spcPts val="0"/>
              </a:spcAft>
              <a:buNone/>
            </a:pPr>
            <a:fld id="{00000000-1234-1234-1234-123412341234}"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الأيقونة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endParaRPr lang="ar-IQ"/>
          </a:p>
        </p:txBody>
      </p:sp>
      <p:sp>
        <p:nvSpPr>
          <p:cNvPr id="6" name="عنصر نائب للتذييل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ar-IQ"/>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pPr marL="0" lvl="0" indent="0" algn="r" rtl="0">
              <a:spcBef>
                <a:spcPts val="0"/>
              </a:spcBef>
              <a:spcAft>
                <a:spcPts val="0"/>
              </a:spcAft>
              <a:buNone/>
            </a:pPr>
            <a:fld id="{00000000-1234-1234-1234-123412341234}" type="slidenum">
              <a:rPr lang="ar-IQ" smtClean="0"/>
              <a:t>‹#›</a:t>
            </a:fld>
            <a:endParaRPr lang="ar-IQ"/>
          </a:p>
        </p:txBody>
      </p:sp>
      <p:sp>
        <p:nvSpPr>
          <p:cNvPr id="2" name="عنوان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609600" y="1481329"/>
            <a:ext cx="109728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endParaRPr lang="ar-IQ"/>
          </a:p>
        </p:txBody>
      </p:sp>
      <p:sp>
        <p:nvSpPr>
          <p:cNvPr id="22" name="عنصر نائب للتذييل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عنصر نائب لرقم الشريحة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pPr marL="0" lvl="0" indent="0" algn="r" rtl="0">
              <a:spcBef>
                <a:spcPts val="0"/>
              </a:spcBef>
              <a:spcAft>
                <a:spcPts val="0"/>
              </a:spcAft>
              <a:buNone/>
            </a:pPr>
            <a:fld id="{00000000-1234-1234-1234-123412341234}"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hf sldNum="0" hdr="0" ftr="0" dt="0"/>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19"/>
          <p:cNvSpPr txBox="1">
            <a:spLocks noGrp="1"/>
          </p:cNvSpPr>
          <p:nvPr>
            <p:ph type="ctrTitle"/>
          </p:nvPr>
        </p:nvSpPr>
        <p:spPr>
          <a:xfrm>
            <a:off x="2336738" y="338203"/>
            <a:ext cx="7583875" cy="5133733"/>
          </a:xfrm>
          <a:prstGeom prst="rect">
            <a:avLst/>
          </a:prstGeom>
          <a:noFill/>
          <a:ln>
            <a:noFill/>
          </a:ln>
        </p:spPr>
        <p:txBody>
          <a:bodyPr spcFirstLastPara="1" wrap="square" lIns="91425" tIns="45700" rIns="91425" bIns="45700" anchor="t" anchorCtr="0">
            <a:normAutofit/>
          </a:bodyPr>
          <a:lstStyle/>
          <a:p>
            <a:pPr marL="0" lvl="0" indent="0" algn="ctr">
              <a:lnSpc>
                <a:spcPct val="90000"/>
              </a:lnSpc>
              <a:spcBef>
                <a:spcPts val="0"/>
              </a:spcBef>
              <a:spcAft>
                <a:spcPts val="0"/>
              </a:spcAft>
              <a:buClr>
                <a:srgbClr val="E2E2E2"/>
              </a:buClr>
              <a:buSzPts val="4000"/>
              <a:buFont typeface="Corbel"/>
              <a:buNone/>
            </a:pPr>
            <a:r>
              <a:rPr lang="ar-IQ" sz="4000" dirty="0"/>
              <a:t>  </a:t>
            </a:r>
            <a:r>
              <a:rPr lang="ar-IQ" sz="4000" dirty="0" smtClean="0"/>
              <a:t>         </a:t>
            </a:r>
            <a:r>
              <a:rPr lang="ar-IQ" sz="4000" dirty="0"/>
              <a:t>وزارة التعليم العالي والبحث العلمي </a:t>
            </a:r>
            <a:br>
              <a:rPr lang="ar-IQ" sz="4000" dirty="0"/>
            </a:br>
            <a:r>
              <a:rPr lang="ar-IQ" sz="4000" dirty="0"/>
              <a:t>  </a:t>
            </a:r>
            <a:r>
              <a:rPr lang="ar-IQ" sz="4000" dirty="0" smtClean="0"/>
              <a:t>  جامعة </a:t>
            </a:r>
            <a:r>
              <a:rPr lang="ar-IQ" sz="4000" dirty="0"/>
              <a:t>ديالى /</a:t>
            </a:r>
            <a:r>
              <a:rPr lang="ar-IQ" sz="4000" dirty="0" smtClean="0"/>
              <a:t> </a:t>
            </a:r>
            <a:r>
              <a:rPr lang="ar-IQ" sz="4000" dirty="0"/>
              <a:t>كلية التربية للعلوم الإنسانية </a:t>
            </a:r>
            <a:br>
              <a:rPr lang="ar-IQ" sz="4000" dirty="0"/>
            </a:br>
            <a:r>
              <a:rPr lang="ar-IQ" sz="4000" dirty="0"/>
              <a:t>   </a:t>
            </a:r>
            <a:r>
              <a:rPr lang="ar-IQ" sz="4000" dirty="0" smtClean="0"/>
              <a:t>       </a:t>
            </a:r>
            <a:br>
              <a:rPr lang="ar-IQ" sz="4000" dirty="0" smtClean="0"/>
            </a:br>
            <a:r>
              <a:rPr lang="ar-IQ" sz="4000" dirty="0"/>
              <a:t> </a:t>
            </a:r>
            <a:r>
              <a:rPr lang="ar-IQ" sz="4000" dirty="0" smtClean="0"/>
              <a:t>    قسم </a:t>
            </a:r>
            <a:r>
              <a:rPr lang="ar-IQ" sz="4000" dirty="0"/>
              <a:t>الجغرافية - </a:t>
            </a:r>
            <a:r>
              <a:rPr lang="ar-IQ" sz="4000" dirty="0" smtClean="0"/>
              <a:t>المرحلة </a:t>
            </a:r>
            <a:r>
              <a:rPr lang="ar-IQ" sz="4000" dirty="0"/>
              <a:t>الرابعة </a:t>
            </a:r>
            <a:r>
              <a:rPr lang="ar-IQ" sz="4000" dirty="0" smtClean="0"/>
              <a:t/>
            </a:r>
            <a:br>
              <a:rPr lang="ar-IQ" sz="4000" dirty="0" smtClean="0"/>
            </a:br>
            <a:r>
              <a:rPr lang="ar-IQ" sz="4000" dirty="0" smtClean="0"/>
              <a:t>    </a:t>
            </a:r>
            <a:r>
              <a:rPr lang="ar-IQ" sz="4000" dirty="0"/>
              <a:t>جغرافية سياسية </a:t>
            </a:r>
            <a:r>
              <a:rPr lang="ar-IQ" sz="4000" dirty="0" smtClean="0"/>
              <a:t/>
            </a:r>
            <a:br>
              <a:rPr lang="ar-IQ" sz="4000" dirty="0" smtClean="0"/>
            </a:br>
            <a:r>
              <a:rPr lang="ar-IQ" sz="4000" dirty="0"/>
              <a:t/>
            </a:r>
            <a:br>
              <a:rPr lang="ar-IQ" sz="4000" dirty="0"/>
            </a:br>
            <a:r>
              <a:rPr lang="ar-IQ" sz="4000" dirty="0"/>
              <a:t>      </a:t>
            </a:r>
            <a:r>
              <a:rPr lang="ar-IQ" sz="4000" dirty="0" smtClean="0"/>
              <a:t>مدرس المادة /  م . د. ذكرى عادل محمود </a:t>
            </a:r>
            <a:endParaRPr dirty="0"/>
          </a:p>
        </p:txBody>
      </p:sp>
      <p:pic>
        <p:nvPicPr>
          <p:cNvPr id="138" name="Google Shape;138;p19"/>
          <p:cNvPicPr preferRelativeResize="0"/>
          <p:nvPr/>
        </p:nvPicPr>
        <p:blipFill rotWithShape="1">
          <a:blip r:embed="rId3">
            <a:alphaModFix/>
          </a:blip>
          <a:srcRect/>
          <a:stretch/>
        </p:blipFill>
        <p:spPr>
          <a:xfrm>
            <a:off x="0" y="0"/>
            <a:ext cx="2080591" cy="2862469"/>
          </a:xfrm>
          <a:prstGeom prst="rect">
            <a:avLst/>
          </a:prstGeom>
          <a:noFill/>
          <a:ln>
            <a:noFill/>
          </a:ln>
        </p:spPr>
      </p:pic>
      <p:pic>
        <p:nvPicPr>
          <p:cNvPr id="139" name="Google Shape;139;p19"/>
          <p:cNvPicPr preferRelativeResize="0"/>
          <p:nvPr/>
        </p:nvPicPr>
        <p:blipFill rotWithShape="1">
          <a:blip r:embed="rId4">
            <a:alphaModFix/>
          </a:blip>
          <a:srcRect/>
          <a:stretch/>
        </p:blipFill>
        <p:spPr>
          <a:xfrm>
            <a:off x="10111409" y="0"/>
            <a:ext cx="2080591" cy="210709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8" name="Google Shape;188;p28"/>
          <p:cNvSpPr txBox="1">
            <a:spLocks noGrp="1"/>
          </p:cNvSpPr>
          <p:nvPr>
            <p:ph idx="1"/>
          </p:nvPr>
        </p:nvSpPr>
        <p:spPr>
          <a:xfrm>
            <a:off x="0" y="1177448"/>
            <a:ext cx="12192000" cy="5634170"/>
          </a:xfrm>
          <a:prstGeom prst="rect">
            <a:avLst/>
          </a:prstGeom>
          <a:noFill/>
          <a:ln>
            <a:noFill/>
          </a:ln>
        </p:spPr>
        <p:txBody>
          <a:bodyPr spcFirstLastPara="1" wrap="square" lIns="91425" tIns="45700" rIns="91425" bIns="45700" anchor="t" anchorCtr="0">
            <a:normAutofit/>
          </a:bodyPr>
          <a:lstStyle/>
          <a:p>
            <a:pPr marL="0" lvl="0" indent="0" algn="r" rtl="1">
              <a:lnSpc>
                <a:spcPct val="90000"/>
              </a:lnSpc>
              <a:spcBef>
                <a:spcPts val="0"/>
              </a:spcBef>
              <a:spcAft>
                <a:spcPts val="0"/>
              </a:spcAft>
              <a:buClr>
                <a:srgbClr val="EDEDED"/>
              </a:buClr>
              <a:buSzPct val="100000"/>
              <a:buNone/>
            </a:pPr>
            <a:r>
              <a:rPr lang="ar-IQ" sz="2800" dirty="0"/>
              <a:t>يعتبر من اشهر المؤرخين في القوة البحرية </a:t>
            </a:r>
            <a:r>
              <a:rPr lang="ar-IQ" sz="2800" dirty="0" smtClean="0"/>
              <a:t>, وذلك لان خلفيته في هذا الميدان تستند الى الاعداد العلمي الذي احرزه من خلال دراسته الاكاديمية البحرية التي تخرج منها عام 1859 وبعد هذا التاريخ اصبح ضابطاً في البحرية الامريكية .</a:t>
            </a:r>
          </a:p>
          <a:p>
            <a:pPr marL="0" lvl="0" indent="0" algn="r" rtl="1">
              <a:lnSpc>
                <a:spcPct val="90000"/>
              </a:lnSpc>
              <a:spcBef>
                <a:spcPts val="0"/>
              </a:spcBef>
              <a:spcAft>
                <a:spcPts val="0"/>
              </a:spcAft>
              <a:buClr>
                <a:srgbClr val="EDEDED"/>
              </a:buClr>
              <a:buSzPct val="100000"/>
              <a:buNone/>
            </a:pPr>
            <a:r>
              <a:rPr lang="ar-IQ" sz="2800" dirty="0" smtClean="0"/>
              <a:t>له ثلاثة كتب هي :</a:t>
            </a:r>
          </a:p>
          <a:p>
            <a:pPr marL="0" lvl="0" indent="0" algn="r" rtl="1">
              <a:lnSpc>
                <a:spcPct val="90000"/>
              </a:lnSpc>
              <a:spcBef>
                <a:spcPts val="0"/>
              </a:spcBef>
              <a:spcAft>
                <a:spcPts val="0"/>
              </a:spcAft>
              <a:buClr>
                <a:srgbClr val="EDEDED"/>
              </a:buClr>
              <a:buSzPct val="100000"/>
              <a:buNone/>
            </a:pPr>
            <a:r>
              <a:rPr lang="ar-IQ" sz="2800" dirty="0" smtClean="0"/>
              <a:t>1- تأثير القوة البحرية في التاريخ بين سنة 1660- 1783 نشر في 1890.</a:t>
            </a:r>
          </a:p>
          <a:p>
            <a:pPr marL="0" lvl="0" indent="0" algn="r" rtl="1">
              <a:lnSpc>
                <a:spcPct val="90000"/>
              </a:lnSpc>
              <a:spcBef>
                <a:spcPts val="0"/>
              </a:spcBef>
              <a:spcAft>
                <a:spcPts val="0"/>
              </a:spcAft>
              <a:buClr>
                <a:srgbClr val="EDEDED"/>
              </a:buClr>
              <a:buSzPct val="100000"/>
              <a:buNone/>
            </a:pPr>
            <a:r>
              <a:rPr lang="ar-IQ" sz="2800" dirty="0" smtClean="0"/>
              <a:t>2- تأثير القوة البحرية في الثورة والامبراطورية الفرنسية بين سنة 1793- 1812 والمنشور عام 1892. </a:t>
            </a:r>
            <a:endParaRPr lang="ar-IQ" sz="2800" dirty="0" smtClean="0"/>
          </a:p>
          <a:p>
            <a:pPr marL="0" lvl="0" indent="0" algn="r" rtl="1">
              <a:lnSpc>
                <a:spcPct val="90000"/>
              </a:lnSpc>
              <a:spcBef>
                <a:spcPts val="0"/>
              </a:spcBef>
              <a:spcAft>
                <a:spcPts val="0"/>
              </a:spcAft>
              <a:buClr>
                <a:srgbClr val="EDEDED"/>
              </a:buClr>
              <a:buSzPct val="100000"/>
              <a:buNone/>
            </a:pPr>
            <a:r>
              <a:rPr lang="ar-IQ" sz="2800" dirty="0" smtClean="0"/>
              <a:t>3- القوة البحرية وعلاقتها مع الحرب عام 1812.</a:t>
            </a:r>
            <a:endParaRPr sz="2800" dirty="0"/>
          </a:p>
          <a:p>
            <a:pPr marL="0" lvl="0" indent="0" algn="r" rtl="1">
              <a:lnSpc>
                <a:spcPct val="90000"/>
              </a:lnSpc>
              <a:spcBef>
                <a:spcPts val="1000"/>
              </a:spcBef>
              <a:spcAft>
                <a:spcPts val="0"/>
              </a:spcAft>
              <a:buClr>
                <a:srgbClr val="EDEDED"/>
              </a:buClr>
              <a:buSzPct val="100000"/>
              <a:buNone/>
            </a:pPr>
            <a:r>
              <a:rPr lang="ar-IQ" sz="2800" dirty="0"/>
              <a:t>وعند تحدثه عن القوة البحرية فانه يعني القوة العسكرية التي يمكن نقلها بالبحر الى المكان المطلوب دون ان يعني مجرد الاسطول البحري </a:t>
            </a:r>
            <a:r>
              <a:rPr lang="ar-IQ" sz="2800" dirty="0" smtClean="0"/>
              <a:t>, ومن ثم التحكم في البحار يعني لدية التحكم في القوات البرية التي تتميز بالمواقع الاستراتيجية المتحكمة في النقل البحري والقواعد البحرية التي تحميها اشكال السواحل من جهة وعمق خلفيتها الارضية , ويرى ان الثورة الصناعية التي شهدتها أوربا دفعت الدول الأوربية الى الاستعمار السياسي وتكوين مستعمرات لها فيما وراء البحار .</a:t>
            </a:r>
            <a:endParaRPr sz="2800" dirty="0"/>
          </a:p>
        </p:txBody>
      </p:sp>
      <p:sp>
        <p:nvSpPr>
          <p:cNvPr id="187" name="Google Shape;187;p28"/>
          <p:cNvSpPr txBox="1">
            <a:spLocks noGrp="1"/>
          </p:cNvSpPr>
          <p:nvPr>
            <p:ph type="title"/>
          </p:nvPr>
        </p:nvSpPr>
        <p:spPr>
          <a:xfrm>
            <a:off x="513567" y="313150"/>
            <a:ext cx="11519406" cy="826717"/>
          </a:xfrm>
          <a:prstGeom prst="rect">
            <a:avLst/>
          </a:prstGeom>
          <a:noFill/>
          <a:ln>
            <a:noFill/>
          </a:ln>
        </p:spPr>
        <p:txBody>
          <a:bodyPr spcFirstLastPara="1" wrap="square" lIns="91425" tIns="45700" rIns="91425" bIns="45700" anchor="ctr" anchorCtr="0">
            <a:normAutofit/>
          </a:bodyPr>
          <a:lstStyle/>
          <a:p>
            <a:pPr marL="0" lvl="0" indent="0" algn="r" rtl="1">
              <a:lnSpc>
                <a:spcPct val="90000"/>
              </a:lnSpc>
              <a:spcBef>
                <a:spcPts val="0"/>
              </a:spcBef>
              <a:spcAft>
                <a:spcPts val="0"/>
              </a:spcAft>
              <a:buClr>
                <a:srgbClr val="FF0000"/>
              </a:buClr>
              <a:buSzPct val="100000"/>
              <a:buFont typeface="Corbel"/>
              <a:buNone/>
            </a:pPr>
            <a:r>
              <a:rPr lang="ar-IQ" sz="3600" dirty="0">
                <a:solidFill>
                  <a:srgbClr val="FF0000"/>
                </a:solidFill>
              </a:rPr>
              <a:t>2- القوة البحرية </a:t>
            </a:r>
            <a:r>
              <a:rPr lang="ar-IQ" sz="3600" dirty="0" smtClean="0">
                <a:solidFill>
                  <a:srgbClr val="FF0000"/>
                </a:solidFill>
              </a:rPr>
              <a:t>: الفريد </a:t>
            </a:r>
            <a:r>
              <a:rPr lang="ar-IQ" sz="3600" dirty="0">
                <a:solidFill>
                  <a:srgbClr val="FF0000"/>
                </a:solidFill>
              </a:rPr>
              <a:t>ماهان1840 _1914 </a:t>
            </a:r>
            <a:endParaRPr sz="3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609600" y="388307"/>
            <a:ext cx="10972800" cy="5618985"/>
          </a:xfrm>
        </p:spPr>
        <p:txBody>
          <a:bodyPr>
            <a:normAutofit lnSpcReduction="10000"/>
          </a:bodyPr>
          <a:lstStyle/>
          <a:p>
            <a:pPr marL="0" lvl="0" indent="0">
              <a:lnSpc>
                <a:spcPct val="90000"/>
              </a:lnSpc>
              <a:spcBef>
                <a:spcPts val="1000"/>
              </a:spcBef>
              <a:buClr>
                <a:srgbClr val="EDEDED"/>
              </a:buClr>
              <a:buSzPct val="100000"/>
              <a:buNone/>
            </a:pPr>
            <a:r>
              <a:rPr lang="ar-IQ" sz="2600" dirty="0">
                <a:solidFill>
                  <a:prstClr val="black"/>
                </a:solidFill>
              </a:rPr>
              <a:t>ويشير ما هان الى ان قيام القوة البحرية في اية دولة يتطلب قيام وتوفر الشروط حددها بما يلي:-</a:t>
            </a:r>
          </a:p>
          <a:p>
            <a:pPr marL="0" lvl="0" indent="0">
              <a:lnSpc>
                <a:spcPct val="90000"/>
              </a:lnSpc>
              <a:spcBef>
                <a:spcPts val="1000"/>
              </a:spcBef>
              <a:buClr>
                <a:srgbClr val="EDEDED"/>
              </a:buClr>
              <a:buSzPct val="100000"/>
              <a:buNone/>
            </a:pPr>
            <a:r>
              <a:rPr lang="ar-IQ" sz="2600" dirty="0">
                <a:solidFill>
                  <a:prstClr val="black"/>
                </a:solidFill>
              </a:rPr>
              <a:t>1- الموقع الجغرافي للدولة </a:t>
            </a:r>
            <a:r>
              <a:rPr lang="ar-IQ" sz="2600" dirty="0" smtClean="0">
                <a:solidFill>
                  <a:prstClr val="black"/>
                </a:solidFill>
              </a:rPr>
              <a:t>: يعني بها موقعها البحري فيما اذا كانت تقع على  بحر واحد ( احادية الموقع) أو على بحرين او اكثر , كما يؤخذ نظر الاعتبار صلاحية هذه البحار للفعاليات الملاحية وسهولة اتصالها ببعضها وبأعالي المحيطات , ويشترط في الموقع البحري أن يمكن الدولة من السيطرة على الطرق التجارية والتحكم في لقواعد السوقية حتة تستطيع ان ترد عدواً منتظر قد يهدد نطاقها الاقليمي .</a:t>
            </a:r>
            <a:endParaRPr lang="ar-IQ" sz="2600" dirty="0">
              <a:solidFill>
                <a:prstClr val="black"/>
              </a:solidFill>
            </a:endParaRPr>
          </a:p>
          <a:p>
            <a:pPr marL="0" lvl="0" indent="0">
              <a:lnSpc>
                <a:spcPct val="90000"/>
              </a:lnSpc>
              <a:spcBef>
                <a:spcPts val="1000"/>
              </a:spcBef>
              <a:buClr>
                <a:srgbClr val="EDEDED"/>
              </a:buClr>
              <a:buSzPct val="100000"/>
              <a:buNone/>
            </a:pPr>
            <a:r>
              <a:rPr lang="ar-IQ" sz="2600" dirty="0">
                <a:solidFill>
                  <a:prstClr val="black"/>
                </a:solidFill>
              </a:rPr>
              <a:t>2- طبيعة سواحل الدولة </a:t>
            </a:r>
            <a:r>
              <a:rPr lang="ar-IQ" sz="2600" dirty="0" smtClean="0">
                <a:solidFill>
                  <a:prstClr val="black"/>
                </a:solidFill>
              </a:rPr>
              <a:t>: وفي هذا الجان لا يؤخذ طول الساحل بنظر الاعتبار وإنما نوعيته وصلاحيته لأنشاء الموانئ فكلما كان الساحل متعرجا تكثر فيه الخلجان العميقة , اصبح جاذبا لسكان ظهيره ومشجعا لهم لركوب البحر والاتصال ببقية اقطار العالم . </a:t>
            </a:r>
            <a:endParaRPr lang="ar-IQ" sz="2600" dirty="0">
              <a:solidFill>
                <a:prstClr val="black"/>
              </a:solidFill>
            </a:endParaRPr>
          </a:p>
          <a:p>
            <a:pPr marL="0" lvl="0" indent="0">
              <a:lnSpc>
                <a:spcPct val="90000"/>
              </a:lnSpc>
              <a:spcBef>
                <a:spcPts val="1000"/>
              </a:spcBef>
              <a:buClr>
                <a:srgbClr val="EDEDED"/>
              </a:buClr>
              <a:buSzPct val="100000"/>
              <a:buNone/>
            </a:pPr>
            <a:r>
              <a:rPr lang="ar-IQ" sz="2600" dirty="0" smtClean="0">
                <a:solidFill>
                  <a:prstClr val="black"/>
                </a:solidFill>
              </a:rPr>
              <a:t> واعتر </a:t>
            </a:r>
            <a:r>
              <a:rPr lang="ar-IQ" sz="2600" dirty="0" err="1" smtClean="0">
                <a:solidFill>
                  <a:prstClr val="black"/>
                </a:solidFill>
              </a:rPr>
              <a:t>ماهان</a:t>
            </a:r>
            <a:r>
              <a:rPr lang="ar-IQ" sz="2600" dirty="0" smtClean="0">
                <a:solidFill>
                  <a:prstClr val="black"/>
                </a:solidFill>
              </a:rPr>
              <a:t> كثرة الموانئ في سواحل الدولة مصدر قوة وغنى , ميز </a:t>
            </a:r>
            <a:r>
              <a:rPr lang="ar-IQ" sz="2600" dirty="0">
                <a:solidFill>
                  <a:prstClr val="black"/>
                </a:solidFill>
              </a:rPr>
              <a:t>بين نوعين من السواحل هما:</a:t>
            </a:r>
          </a:p>
          <a:p>
            <a:pPr marL="0" lvl="0" indent="0">
              <a:lnSpc>
                <a:spcPct val="90000"/>
              </a:lnSpc>
              <a:spcBef>
                <a:spcPts val="1000"/>
              </a:spcBef>
              <a:buClr>
                <a:srgbClr val="EDEDED"/>
              </a:buClr>
              <a:buSzPct val="100000"/>
              <a:buNone/>
            </a:pPr>
            <a:r>
              <a:rPr lang="ar-IQ" sz="2600" dirty="0" smtClean="0">
                <a:solidFill>
                  <a:prstClr val="black"/>
                </a:solidFill>
              </a:rPr>
              <a:t>أ -الساحل </a:t>
            </a:r>
            <a:r>
              <a:rPr lang="ar-IQ" sz="2600" dirty="0">
                <a:solidFill>
                  <a:prstClr val="black"/>
                </a:solidFill>
              </a:rPr>
              <a:t>الذي أدت حركات الرفع في قشرة الأرض الى </a:t>
            </a:r>
            <a:r>
              <a:rPr lang="ar-IQ" sz="2600" dirty="0" smtClean="0">
                <a:solidFill>
                  <a:prstClr val="black"/>
                </a:solidFill>
              </a:rPr>
              <a:t>ظهوره وهذا يكون عادة مستقيما خالي من التعاريج تغطي تعاريجه من رواسب هشة وهذا النوع من الساحل لا يصلح لنشاط ملاحي مثل ساحل المكسيك ودلتا النيل .</a:t>
            </a:r>
            <a:endParaRPr lang="ar-IQ" dirty="0" smtClean="0"/>
          </a:p>
          <a:p>
            <a:pPr marL="0" lvl="0" indent="0">
              <a:lnSpc>
                <a:spcPct val="90000"/>
              </a:lnSpc>
              <a:spcBef>
                <a:spcPts val="1000"/>
              </a:spcBef>
              <a:buClr>
                <a:srgbClr val="EDEDED"/>
              </a:buClr>
              <a:buSzPct val="100000"/>
              <a:buNone/>
            </a:pPr>
            <a:r>
              <a:rPr lang="ar-IQ" sz="2600" dirty="0" smtClean="0">
                <a:solidFill>
                  <a:prstClr val="black"/>
                </a:solidFill>
              </a:rPr>
              <a:t>ب- الساحل الهابط : وابرز ما يميزه كثرة الخلجان العميقة وهناك اصناف من هذه الخلجان وهي كلها صالحة للنشاطات الملاحية ولا تعيق تطور الملاحة .</a:t>
            </a:r>
            <a:endParaRPr lang="ar-IQ" sz="2600" dirty="0">
              <a:solidFill>
                <a:prstClr val="black"/>
              </a:solidFill>
            </a:endParaRPr>
          </a:p>
        </p:txBody>
      </p:sp>
    </p:spTree>
    <p:extLst>
      <p:ext uri="{BB962C8B-B14F-4D97-AF65-F5344CB8AC3E}">
        <p14:creationId xmlns:p14="http://schemas.microsoft.com/office/powerpoint/2010/main" val="4164146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29"/>
          <p:cNvSpPr txBox="1">
            <a:spLocks noGrp="1"/>
          </p:cNvSpPr>
          <p:nvPr>
            <p:ph idx="1"/>
          </p:nvPr>
        </p:nvSpPr>
        <p:spPr>
          <a:xfrm>
            <a:off x="400833" y="413359"/>
            <a:ext cx="11523946" cy="6444641"/>
          </a:xfrm>
          <a:prstGeom prst="rect">
            <a:avLst/>
          </a:prstGeom>
          <a:noFill/>
          <a:ln>
            <a:noFill/>
          </a:ln>
        </p:spPr>
        <p:txBody>
          <a:bodyPr spcFirstLastPara="1" wrap="square" lIns="91425" tIns="45700" rIns="91425" bIns="45700" anchor="t" anchorCtr="0">
            <a:normAutofit/>
          </a:bodyPr>
          <a:lstStyle/>
          <a:p>
            <a:pPr marL="0" lvl="0" indent="0" algn="r" rtl="1">
              <a:lnSpc>
                <a:spcPct val="90000"/>
              </a:lnSpc>
              <a:spcBef>
                <a:spcPts val="1000"/>
              </a:spcBef>
              <a:spcAft>
                <a:spcPts val="0"/>
              </a:spcAft>
              <a:buClr>
                <a:srgbClr val="EDEDED"/>
              </a:buClr>
              <a:buSzPts val="4400"/>
              <a:buNone/>
            </a:pPr>
            <a:r>
              <a:rPr lang="ar-IQ" sz="2800" dirty="0" smtClean="0"/>
              <a:t>3- صفات </a:t>
            </a:r>
            <a:r>
              <a:rPr lang="ar-IQ" sz="2800" dirty="0"/>
              <a:t>ظهيرة الساحل </a:t>
            </a:r>
            <a:r>
              <a:rPr lang="ar-IQ" sz="2800" dirty="0" smtClean="0"/>
              <a:t>: ويقصد بها اراضي الدولة التي تقع خلف خط الساحل , فاذا كانت هذه الاراضي ذات مساحة كبيرة وتتمتع بثروات طبيعية وفيرة تكفي لسد حاجة مجموع سكان الوحدة السياسية تكون عامل جذب للسكان نحو الداخل وبذلك يكون توجه الدولة داخليا عبر اليابس وليس البحر , حتى وان كان موقعها بحريا وتطل على سواحل طويلة . </a:t>
            </a:r>
            <a:endParaRPr sz="2800" dirty="0"/>
          </a:p>
          <a:p>
            <a:pPr marL="228600" lvl="0" indent="-279400" algn="r" rtl="1">
              <a:lnSpc>
                <a:spcPct val="90000"/>
              </a:lnSpc>
              <a:spcBef>
                <a:spcPts val="1000"/>
              </a:spcBef>
              <a:spcAft>
                <a:spcPts val="0"/>
              </a:spcAft>
              <a:buClr>
                <a:srgbClr val="EDEDED"/>
              </a:buClr>
              <a:buSzPts val="4400"/>
              <a:buChar char="•"/>
            </a:pPr>
            <a:r>
              <a:rPr lang="ar-IQ" sz="2800" dirty="0"/>
              <a:t>4-مساحة الدولة وعدد </a:t>
            </a:r>
            <a:r>
              <a:rPr lang="ar-IQ" sz="2800" dirty="0" smtClean="0"/>
              <a:t>سكانها : ومن المحفزات الرئيسية لبناء القوة البحرية سعة المساحة وكثرة النفوس اذ يرى </a:t>
            </a:r>
            <a:r>
              <a:rPr lang="ar-IQ" sz="2800" dirty="0" err="1" smtClean="0"/>
              <a:t>ماهان</a:t>
            </a:r>
            <a:r>
              <a:rPr lang="ar-IQ" sz="2800" dirty="0" smtClean="0"/>
              <a:t> من هذين العنصرين امكانية تنوع الموارد الطبيعية داخل المساحة الكبيرة للدولة.</a:t>
            </a:r>
            <a:endParaRPr sz="2800" dirty="0"/>
          </a:p>
          <a:p>
            <a:pPr marL="228600" lvl="0" indent="-279400" algn="r" rtl="1">
              <a:lnSpc>
                <a:spcPct val="90000"/>
              </a:lnSpc>
              <a:spcBef>
                <a:spcPts val="1000"/>
              </a:spcBef>
              <a:spcAft>
                <a:spcPts val="0"/>
              </a:spcAft>
              <a:buClr>
                <a:srgbClr val="EDEDED"/>
              </a:buClr>
              <a:buSzPts val="4400"/>
              <a:buChar char="•"/>
            </a:pPr>
            <a:r>
              <a:rPr lang="ar-IQ" sz="2800" dirty="0"/>
              <a:t>5-الخصائص القومية لسكان الدولة </a:t>
            </a:r>
            <a:r>
              <a:rPr lang="ar-IQ" sz="2800" dirty="0" smtClean="0"/>
              <a:t>: ومن الأمور التي يرى متهان انها ضرورية لبناء اية قوة بحرية هي معرفة رغبة السكان وميولهم لركوب البحر .</a:t>
            </a:r>
            <a:endParaRPr sz="2800" dirty="0"/>
          </a:p>
          <a:p>
            <a:pPr marL="228600" lvl="0" indent="-279400" algn="r" rtl="1">
              <a:lnSpc>
                <a:spcPct val="90000"/>
              </a:lnSpc>
              <a:spcBef>
                <a:spcPts val="1000"/>
              </a:spcBef>
              <a:spcAft>
                <a:spcPts val="0"/>
              </a:spcAft>
              <a:buClr>
                <a:srgbClr val="EDEDED"/>
              </a:buClr>
              <a:buSzPts val="4400"/>
              <a:buChar char="•"/>
            </a:pPr>
            <a:r>
              <a:rPr lang="ar-IQ" sz="2800" dirty="0"/>
              <a:t>6- توجه السلطة الحاكمة </a:t>
            </a:r>
            <a:r>
              <a:rPr lang="ar-IQ" sz="2800" dirty="0" smtClean="0"/>
              <a:t>:تعتمد رغبة السلطة الحاكمة في التوجه نحو البحر لخلق قوة بحرية وفي النهاية على توفر كافة الظروف الطبيعية ودرجة ملائمتها وتفاعل ذلك مع الخصائص الاجتماعية التي يمتاز بها سكان تلك الدولة . </a:t>
            </a:r>
            <a:endParaRPr sz="2800" dirty="0"/>
          </a:p>
          <a:p>
            <a:pPr marL="0" lvl="0" indent="0" algn="r" rtl="1">
              <a:lnSpc>
                <a:spcPct val="90000"/>
              </a:lnSpc>
              <a:spcBef>
                <a:spcPts val="1000"/>
              </a:spcBef>
              <a:spcAft>
                <a:spcPts val="0"/>
              </a:spcAft>
              <a:buClr>
                <a:srgbClr val="EDEDED"/>
              </a:buClr>
              <a:buSzPts val="4000"/>
              <a:buNone/>
            </a:pPr>
            <a:endParaRPr sz="4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609600" y="1481329"/>
            <a:ext cx="10972800" cy="5195044"/>
          </a:xfrm>
        </p:spPr>
        <p:txBody>
          <a:bodyPr/>
          <a:lstStyle/>
          <a:p>
            <a:r>
              <a:rPr lang="ar-IQ" dirty="0" smtClean="0"/>
              <a:t>الرئيس الامريكي روزفلت ... سعى الى تنفيذ الكثير من مبادئها .</a:t>
            </a:r>
          </a:p>
          <a:p>
            <a:r>
              <a:rPr lang="ar-IQ" dirty="0" smtClean="0"/>
              <a:t>الامبراطور وليم الثاني ... اوصى البحارة الامان الى الاطلاع على كتب </a:t>
            </a:r>
            <a:r>
              <a:rPr lang="ar-IQ" dirty="0" err="1" smtClean="0"/>
              <a:t>ماهان</a:t>
            </a:r>
            <a:r>
              <a:rPr lang="ar-IQ" dirty="0" smtClean="0"/>
              <a:t> .</a:t>
            </a:r>
          </a:p>
          <a:p>
            <a:r>
              <a:rPr lang="ar-IQ" dirty="0" smtClean="0"/>
              <a:t>فردريك </a:t>
            </a:r>
            <a:r>
              <a:rPr lang="ar-IQ" dirty="0" err="1" smtClean="0"/>
              <a:t>راتزل</a:t>
            </a:r>
            <a:r>
              <a:rPr lang="ar-IQ" dirty="0" smtClean="0"/>
              <a:t> ..... تأثر بمفهوم السيادة البحرية والتوسع الاقليمي اذ ظهرت في مبادئه ومفاهيمه </a:t>
            </a:r>
            <a:r>
              <a:rPr lang="ar-IQ" dirty="0" err="1" smtClean="0"/>
              <a:t>الجيوبولتيكية</a:t>
            </a:r>
            <a:r>
              <a:rPr lang="ar-IQ" dirty="0" smtClean="0"/>
              <a:t> .</a:t>
            </a:r>
          </a:p>
          <a:p>
            <a:r>
              <a:rPr lang="ar-IQ" dirty="0" smtClean="0"/>
              <a:t>هاوس هوفر .....اعجب بأبحاث </a:t>
            </a:r>
            <a:r>
              <a:rPr lang="ar-IQ" dirty="0" err="1" smtClean="0"/>
              <a:t>ماهان</a:t>
            </a:r>
            <a:r>
              <a:rPr lang="ar-IQ" dirty="0" smtClean="0"/>
              <a:t> واوصى بان تدرس كتبه .</a:t>
            </a:r>
          </a:p>
          <a:p>
            <a:endParaRPr lang="ar-IQ" dirty="0" smtClean="0"/>
          </a:p>
          <a:p>
            <a:r>
              <a:rPr lang="ar-IQ" b="1" dirty="0" smtClean="0"/>
              <a:t>اهم الانتقادات التي وجهة الى القوة البحرية ... </a:t>
            </a:r>
          </a:p>
          <a:p>
            <a:r>
              <a:rPr lang="ar-IQ" dirty="0" err="1" smtClean="0"/>
              <a:t>ماكندر</a:t>
            </a:r>
            <a:r>
              <a:rPr lang="ar-IQ" dirty="0" smtClean="0"/>
              <a:t> ... ان قوة الاسطول البحري الذي اتخذه </a:t>
            </a:r>
            <a:r>
              <a:rPr lang="ar-IQ" dirty="0" err="1" smtClean="0"/>
              <a:t>ماهان</a:t>
            </a:r>
            <a:r>
              <a:rPr lang="ar-IQ" dirty="0" smtClean="0"/>
              <a:t> مقياسا للقوة البحرية ترجع في الاساس الى موقع الجزر البريطانية بالقرب من كتلة اليابس الأوربي. </a:t>
            </a:r>
          </a:p>
          <a:p>
            <a:r>
              <a:rPr lang="ar-IQ" dirty="0" smtClean="0"/>
              <a:t>فوست ... تناقص مسافة المنطقة التي تهيمن عليها القوات البحرية مقابل اتساع المناطق التي تخضع الى القوات البرية .</a:t>
            </a:r>
            <a:endParaRPr lang="ar-IQ" dirty="0"/>
          </a:p>
        </p:txBody>
      </p:sp>
      <p:sp>
        <p:nvSpPr>
          <p:cNvPr id="3" name="عنوان 2"/>
          <p:cNvSpPr>
            <a:spLocks noGrp="1"/>
          </p:cNvSpPr>
          <p:nvPr>
            <p:ph type="title"/>
          </p:nvPr>
        </p:nvSpPr>
        <p:spPr/>
        <p:txBody>
          <a:bodyPr>
            <a:normAutofit/>
          </a:bodyPr>
          <a:lstStyle/>
          <a:p>
            <a:pPr algn="r"/>
            <a:r>
              <a:rPr lang="ar-IQ" sz="3200" dirty="0" smtClean="0"/>
              <a:t>صدى نظرية </a:t>
            </a:r>
            <a:r>
              <a:rPr lang="ar-IQ" sz="3200" dirty="0" err="1" smtClean="0"/>
              <a:t>ماهان</a:t>
            </a:r>
            <a:r>
              <a:rPr lang="ar-IQ" sz="3200" dirty="0" smtClean="0"/>
              <a:t> ...</a:t>
            </a:r>
            <a:endParaRPr lang="ar-IQ" sz="3200" dirty="0"/>
          </a:p>
        </p:txBody>
      </p:sp>
    </p:spTree>
    <p:extLst>
      <p:ext uri="{BB962C8B-B14F-4D97-AF65-F5344CB8AC3E}">
        <p14:creationId xmlns:p14="http://schemas.microsoft.com/office/powerpoint/2010/main" val="15245724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609600" y="701459"/>
            <a:ext cx="10972800" cy="5305834"/>
          </a:xfrm>
        </p:spPr>
        <p:txBody>
          <a:bodyPr/>
          <a:lstStyle/>
          <a:p>
            <a:r>
              <a:rPr lang="ar-IQ" dirty="0" smtClean="0"/>
              <a:t>ملز... حاول ان يعيد النظر في مفهوم القوة البحرية من خلال تجارب الحرب الكورية  ومظاهر التسلح بين الدول .</a:t>
            </a:r>
          </a:p>
          <a:p>
            <a:r>
              <a:rPr lang="ar-IQ" dirty="0" smtClean="0"/>
              <a:t>سبورت ... كتب مقالة عام 1963 اورد فيها الآراء والفرضيات </a:t>
            </a:r>
            <a:r>
              <a:rPr lang="ar-IQ" dirty="0" err="1" smtClean="0"/>
              <a:t>الجيوبولتيكية</a:t>
            </a:r>
            <a:r>
              <a:rPr lang="ar-IQ" dirty="0" smtClean="0"/>
              <a:t> المتأثرة التطورات التقنية الحديثة وانتقد </a:t>
            </a:r>
            <a:r>
              <a:rPr lang="ar-IQ" dirty="0" err="1" smtClean="0"/>
              <a:t>ماهان</a:t>
            </a:r>
            <a:r>
              <a:rPr lang="ar-IQ" dirty="0" smtClean="0"/>
              <a:t> في انه لم يراعي التغيرات السريعة في الصناعة والنقل .</a:t>
            </a:r>
          </a:p>
          <a:p>
            <a:r>
              <a:rPr lang="ar-IQ" dirty="0" smtClean="0"/>
              <a:t>سيبكمان ... خالف </a:t>
            </a:r>
            <a:r>
              <a:rPr lang="ar-IQ" dirty="0" err="1" smtClean="0"/>
              <a:t>ماهان</a:t>
            </a:r>
            <a:r>
              <a:rPr lang="ar-IQ" dirty="0" smtClean="0"/>
              <a:t> في سيادة القوة البحرية وتأثره بآراء </a:t>
            </a:r>
            <a:r>
              <a:rPr lang="ar-IQ" dirty="0" err="1" smtClean="0"/>
              <a:t>ماكندر</a:t>
            </a:r>
            <a:r>
              <a:rPr lang="ar-IQ" smtClean="0"/>
              <a:t> . </a:t>
            </a:r>
            <a:endParaRPr lang="ar-IQ" dirty="0"/>
          </a:p>
        </p:txBody>
      </p:sp>
    </p:spTree>
    <p:extLst>
      <p:ext uri="{BB962C8B-B14F-4D97-AF65-F5344CB8AC3E}">
        <p14:creationId xmlns:p14="http://schemas.microsoft.com/office/powerpoint/2010/main" val="2202283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5" name="Google Shape;145;p20"/>
          <p:cNvSpPr txBox="1">
            <a:spLocks noGrp="1"/>
          </p:cNvSpPr>
          <p:nvPr>
            <p:ph idx="1"/>
          </p:nvPr>
        </p:nvSpPr>
        <p:spPr>
          <a:xfrm>
            <a:off x="1411548" y="1139868"/>
            <a:ext cx="10233800" cy="4174253"/>
          </a:xfrm>
          <a:prstGeom prst="rect">
            <a:avLst/>
          </a:prstGeom>
          <a:noFill/>
          <a:ln w="38100">
            <a:solidFill>
              <a:srgbClr val="FF0000"/>
            </a:solidFill>
          </a:ln>
        </p:spPr>
        <p:txBody>
          <a:bodyPr spcFirstLastPara="1" wrap="square" lIns="91425" tIns="45700" rIns="91425" bIns="45700" anchor="t" anchorCtr="0">
            <a:normAutofit/>
          </a:bodyPr>
          <a:lstStyle/>
          <a:p>
            <a:pPr marL="0" lvl="0" indent="0" algn="r" rtl="1">
              <a:lnSpc>
                <a:spcPct val="90000"/>
              </a:lnSpc>
              <a:spcBef>
                <a:spcPts val="0"/>
              </a:spcBef>
              <a:spcAft>
                <a:spcPts val="0"/>
              </a:spcAft>
              <a:buClr>
                <a:srgbClr val="FF0000"/>
              </a:buClr>
              <a:buSzPts val="6600"/>
              <a:buNone/>
            </a:pPr>
            <a:r>
              <a:rPr lang="ar-IQ" sz="6600" dirty="0">
                <a:solidFill>
                  <a:srgbClr val="FF0000"/>
                </a:solidFill>
              </a:rPr>
              <a:t>           </a:t>
            </a:r>
            <a:r>
              <a:rPr lang="ar-IQ" sz="6600" dirty="0" smtClean="0">
                <a:solidFill>
                  <a:srgbClr val="FF0000"/>
                </a:solidFill>
              </a:rPr>
              <a:t> </a:t>
            </a:r>
            <a:endParaRPr lang="ar-IQ" sz="6600" dirty="0" smtClean="0">
              <a:solidFill>
                <a:srgbClr val="FF0000"/>
              </a:solidFill>
            </a:endParaRPr>
          </a:p>
          <a:p>
            <a:pPr marL="0" lvl="0" indent="0" algn="ctr" rtl="1">
              <a:lnSpc>
                <a:spcPct val="90000"/>
              </a:lnSpc>
              <a:spcBef>
                <a:spcPts val="0"/>
              </a:spcBef>
              <a:spcAft>
                <a:spcPts val="0"/>
              </a:spcAft>
              <a:buClr>
                <a:srgbClr val="FF0000"/>
              </a:buClr>
              <a:buSzPts val="6600"/>
              <a:buNone/>
            </a:pPr>
            <a:r>
              <a:rPr lang="ar-IQ" sz="6600" dirty="0" smtClean="0">
                <a:solidFill>
                  <a:srgbClr val="FF0000"/>
                </a:solidFill>
              </a:rPr>
              <a:t>  </a:t>
            </a:r>
            <a:r>
              <a:rPr lang="ar-IQ" sz="6600" dirty="0">
                <a:solidFill>
                  <a:srgbClr val="FF0000"/>
                </a:solidFill>
              </a:rPr>
              <a:t>نظريات القوة </a:t>
            </a:r>
            <a:endParaRPr dirty="0"/>
          </a:p>
          <a:p>
            <a:pPr marL="0" lvl="0" indent="0" algn="r" rtl="1">
              <a:lnSpc>
                <a:spcPct val="90000"/>
              </a:lnSpc>
              <a:spcBef>
                <a:spcPts val="1000"/>
              </a:spcBef>
              <a:spcAft>
                <a:spcPts val="0"/>
              </a:spcAft>
              <a:buClr>
                <a:srgbClr val="FF0000"/>
              </a:buClr>
              <a:buSzPts val="6600"/>
              <a:buNone/>
            </a:pPr>
            <a:r>
              <a:rPr lang="ar-IQ" sz="6600" dirty="0">
                <a:solidFill>
                  <a:srgbClr val="FF0000"/>
                </a:solidFill>
              </a:rPr>
              <a:t>   </a:t>
            </a:r>
            <a:r>
              <a:rPr lang="ar-IQ" sz="6600" dirty="0" smtClean="0">
                <a:solidFill>
                  <a:srgbClr val="FF0000"/>
                </a:solidFill>
              </a:rPr>
              <a:t>    </a:t>
            </a:r>
            <a:r>
              <a:rPr lang="ar-IQ" sz="6600" dirty="0">
                <a:solidFill>
                  <a:srgbClr val="FF0000"/>
                </a:solidFill>
              </a:rPr>
              <a:t>( النظريات </a:t>
            </a:r>
            <a:r>
              <a:rPr lang="ar-IQ" sz="6600" dirty="0" err="1" smtClean="0">
                <a:solidFill>
                  <a:srgbClr val="FF0000"/>
                </a:solidFill>
              </a:rPr>
              <a:t>الجيوبوليتيكية</a:t>
            </a:r>
            <a:r>
              <a:rPr lang="ar-IQ" sz="6600" dirty="0" smtClean="0">
                <a:solidFill>
                  <a:srgbClr val="FF0000"/>
                </a:solidFill>
              </a:rPr>
              <a:t> </a:t>
            </a:r>
            <a:r>
              <a:rPr lang="ar-IQ" sz="6600" dirty="0">
                <a:solidFill>
                  <a:srgbClr val="FF0000"/>
                </a:solidFill>
              </a:rPr>
              <a:t>) </a:t>
            </a:r>
            <a:endParaRPr dirty="0"/>
          </a:p>
        </p:txBody>
      </p:sp>
      <p:sp>
        <p:nvSpPr>
          <p:cNvPr id="144" name="Google Shape;144;p20"/>
          <p:cNvSpPr txBox="1">
            <a:spLocks noGrp="1"/>
          </p:cNvSpPr>
          <p:nvPr>
            <p:ph type="title"/>
          </p:nvPr>
        </p:nvSpPr>
        <p:spPr>
          <a:xfrm>
            <a:off x="3882887" y="53010"/>
            <a:ext cx="5936974" cy="159025"/>
          </a:xfrm>
          <a:prstGeom prst="rect">
            <a:avLst/>
          </a:prstGeom>
          <a:noFill/>
          <a:ln>
            <a:noFill/>
          </a:ln>
        </p:spPr>
        <p:txBody>
          <a:bodyPr spcFirstLastPara="1" wrap="square" lIns="91425" tIns="45700" rIns="91425" bIns="45700" anchor="ctr" anchorCtr="0">
            <a:normAutofit fontScale="90000"/>
          </a:bodyPr>
          <a:lstStyle/>
          <a:p>
            <a:pPr marL="0" lvl="0" indent="0" algn="l" rtl="1">
              <a:lnSpc>
                <a:spcPct val="90000"/>
              </a:lnSpc>
              <a:spcBef>
                <a:spcPts val="0"/>
              </a:spcBef>
              <a:spcAft>
                <a:spcPts val="0"/>
              </a:spcAft>
              <a:buClr>
                <a:srgbClr val="EDEDED"/>
              </a:buClr>
              <a:buSzPct val="100000"/>
              <a:buFont typeface="Corbel"/>
              <a:buNone/>
            </a:pPr>
            <a:r>
              <a:rPr lang="ar-IQ"/>
              <a:t> </a:t>
            </a:r>
            <a:br>
              <a:rPr lang="ar-IQ"/>
            </a:br>
            <a:r>
              <a:rPr lang="ar-IQ"/>
              <a:t/>
            </a:r>
            <a:br>
              <a:rPr lang="ar-IQ"/>
            </a:b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1" name="Google Shape;151;p21"/>
          <p:cNvSpPr txBox="1">
            <a:spLocks noGrp="1"/>
          </p:cNvSpPr>
          <p:nvPr>
            <p:ph idx="1"/>
          </p:nvPr>
        </p:nvSpPr>
        <p:spPr>
          <a:xfrm>
            <a:off x="0" y="1690688"/>
            <a:ext cx="12192000" cy="5167312"/>
          </a:xfrm>
          <a:prstGeom prst="rect">
            <a:avLst/>
          </a:prstGeom>
          <a:noFill/>
          <a:ln>
            <a:noFill/>
          </a:ln>
        </p:spPr>
        <p:txBody>
          <a:bodyPr spcFirstLastPara="1" wrap="square" lIns="91425" tIns="45700" rIns="91425" bIns="45700" anchor="t" anchorCtr="0">
            <a:normAutofit/>
          </a:bodyPr>
          <a:lstStyle/>
          <a:p>
            <a:pPr marL="228600" lvl="0" indent="-258445" algn="r" rtl="1">
              <a:lnSpc>
                <a:spcPct val="90000"/>
              </a:lnSpc>
              <a:spcBef>
                <a:spcPts val="0"/>
              </a:spcBef>
              <a:spcAft>
                <a:spcPts val="0"/>
              </a:spcAft>
              <a:buClr>
                <a:srgbClr val="EDEDED"/>
              </a:buClr>
              <a:buSzPct val="100000"/>
              <a:buChar char="•"/>
            </a:pPr>
            <a:r>
              <a:rPr lang="ar-IQ" sz="2800" dirty="0"/>
              <a:t>يعد ها لفورد  ما </a:t>
            </a:r>
            <a:r>
              <a:rPr lang="ar-IQ" sz="2800" dirty="0" err="1"/>
              <a:t>كيندر</a:t>
            </a:r>
            <a:r>
              <a:rPr lang="ar-IQ" sz="2800" dirty="0"/>
              <a:t> من المفكرين الاستراتيجيين الخالدين وقد </a:t>
            </a:r>
            <a:r>
              <a:rPr lang="ar-IQ" sz="2800" dirty="0" smtClean="0"/>
              <a:t>تبوأ </a:t>
            </a:r>
            <a:r>
              <a:rPr lang="ar-IQ" sz="2800" dirty="0"/>
              <a:t>هذا المركز الفريد </a:t>
            </a:r>
            <a:r>
              <a:rPr lang="ar-IQ" sz="2800" dirty="0" smtClean="0"/>
              <a:t>لنظريته المعروفة بنظرية </a:t>
            </a:r>
            <a:r>
              <a:rPr lang="ar-IQ" sz="2800" dirty="0"/>
              <a:t>السويداء</a:t>
            </a:r>
            <a:r>
              <a:rPr lang="ar-IQ" sz="2800" dirty="0" smtClean="0"/>
              <a:t>.</a:t>
            </a:r>
          </a:p>
          <a:p>
            <a:pPr marL="228600" lvl="0" indent="-258445" algn="r" rtl="1">
              <a:lnSpc>
                <a:spcPct val="90000"/>
              </a:lnSpc>
              <a:spcBef>
                <a:spcPts val="0"/>
              </a:spcBef>
              <a:spcAft>
                <a:spcPts val="0"/>
              </a:spcAft>
              <a:buClr>
                <a:srgbClr val="EDEDED"/>
              </a:buClr>
              <a:buSzPct val="100000"/>
              <a:buChar char="•"/>
            </a:pPr>
            <a:r>
              <a:rPr lang="ar-IQ" sz="2800" dirty="0" smtClean="0"/>
              <a:t>ويرجع الفضل لرجاحة افكاره لتكوينه الموسوعي الهادف , فقد درس </a:t>
            </a:r>
            <a:r>
              <a:rPr lang="ar-IQ" sz="2800" dirty="0" err="1" smtClean="0"/>
              <a:t>ماكيندر</a:t>
            </a:r>
            <a:r>
              <a:rPr lang="ar-IQ" sz="2800" dirty="0" smtClean="0"/>
              <a:t> علوم الحياة  والتاريخ والقانون والطوبوغرافية والاستراتيجية والجغرافيا , فلا غرابة ان تأهله أرضيته العلمية ليكون دبلوماسيا متميزا وعالما بارعاً وجغرافيا يشار اليه بالبنان .   </a:t>
            </a:r>
            <a:endParaRPr sz="2800" dirty="0"/>
          </a:p>
          <a:p>
            <a:pPr marL="228600" lvl="0" indent="-258445" algn="r" rtl="1">
              <a:lnSpc>
                <a:spcPct val="90000"/>
              </a:lnSpc>
              <a:spcBef>
                <a:spcPts val="1000"/>
              </a:spcBef>
              <a:spcAft>
                <a:spcPts val="0"/>
              </a:spcAft>
              <a:buClr>
                <a:srgbClr val="EDEDED"/>
              </a:buClr>
              <a:buSzPct val="100000"/>
              <a:buChar char="•"/>
            </a:pPr>
            <a:r>
              <a:rPr lang="ar-IQ" sz="2800" dirty="0"/>
              <a:t>حظي ما </a:t>
            </a:r>
            <a:r>
              <a:rPr lang="ar-IQ" sz="2800" dirty="0" err="1"/>
              <a:t>كيندر</a:t>
            </a:r>
            <a:r>
              <a:rPr lang="ar-IQ" sz="2800" dirty="0"/>
              <a:t> باهتمام كبير من لدن الجغرافيين </a:t>
            </a:r>
            <a:r>
              <a:rPr lang="ar-IQ" sz="2800" dirty="0" smtClean="0"/>
              <a:t>والسياسيين سواء , لمحاضراته على الارتكاز الجغرافي للتاريخ في الجمعية الجغرافية البريطانية 1904 فقد اثارت هذه المحاضرة  نقاشاً استمر نصف قرن من الزمن , اثر على افكار كيلين و </a:t>
            </a:r>
            <a:r>
              <a:rPr lang="ar-IQ" sz="2800" dirty="0" err="1" smtClean="0"/>
              <a:t>هوسهوفر</a:t>
            </a:r>
            <a:r>
              <a:rPr lang="ar-IQ" sz="2800" dirty="0" smtClean="0"/>
              <a:t> بل وأثرت في الاستراتيجية الالمانية عام 1940 .</a:t>
            </a:r>
          </a:p>
          <a:p>
            <a:pPr marL="228600" lvl="0" indent="-258445" algn="r" rtl="1">
              <a:lnSpc>
                <a:spcPct val="90000"/>
              </a:lnSpc>
              <a:spcBef>
                <a:spcPts val="1000"/>
              </a:spcBef>
              <a:spcAft>
                <a:spcPts val="0"/>
              </a:spcAft>
              <a:buClr>
                <a:srgbClr val="EDEDED"/>
              </a:buClr>
              <a:buSzPct val="100000"/>
              <a:buChar char="•"/>
            </a:pPr>
            <a:r>
              <a:rPr lang="ar-IQ" sz="2800" dirty="0" smtClean="0"/>
              <a:t>عاد </a:t>
            </a:r>
            <a:r>
              <a:rPr lang="ar-IQ" sz="2800" dirty="0" err="1" smtClean="0"/>
              <a:t>ماكيندر</a:t>
            </a:r>
            <a:r>
              <a:rPr lang="ar-IQ" sz="2800" dirty="0" smtClean="0"/>
              <a:t> وعرض نظريته عام 1919 في كتابه (المثل الديمقراطي والحقيقة) وكررها مرة ثالثة في عام 1943 في ضوء الاحداث العالمية في الحرب العالمية الثانية وكان عمره وقت اذن 83 سنة.</a:t>
            </a:r>
            <a:endParaRPr sz="2800" dirty="0"/>
          </a:p>
          <a:p>
            <a:pPr marL="228600" lvl="0" indent="-258445" algn="r" rtl="1">
              <a:lnSpc>
                <a:spcPct val="90000"/>
              </a:lnSpc>
              <a:spcBef>
                <a:spcPts val="1000"/>
              </a:spcBef>
              <a:spcAft>
                <a:spcPts val="0"/>
              </a:spcAft>
              <a:buClr>
                <a:srgbClr val="EDEDED"/>
              </a:buClr>
              <a:buSzPct val="100000"/>
              <a:buChar char="•"/>
            </a:pPr>
            <a:r>
              <a:rPr lang="ar-IQ" sz="2800" dirty="0"/>
              <a:t>لاحظ </a:t>
            </a:r>
            <a:r>
              <a:rPr lang="ar-IQ" sz="2800" dirty="0" err="1"/>
              <a:t>ماكيندر</a:t>
            </a:r>
            <a:r>
              <a:rPr lang="ar-IQ" sz="2800" dirty="0"/>
              <a:t> ان ثلاثة ارباع الكرة الأرضية مغطاة بالمياه في حين ان مساخة اليابسة لا تتجاوز ربع اجمالي مساحة العالم . </a:t>
            </a:r>
            <a:endParaRPr sz="2800" dirty="0"/>
          </a:p>
        </p:txBody>
      </p:sp>
      <p:sp>
        <p:nvSpPr>
          <p:cNvPr id="150" name="Google Shape;150;p21"/>
          <p:cNvSpPr txBox="1">
            <a:spLocks noGrp="1"/>
          </p:cNvSpPr>
          <p:nvPr>
            <p:ph type="title"/>
          </p:nvPr>
        </p:nvSpPr>
        <p:spPr>
          <a:prstGeom prst="rect">
            <a:avLst/>
          </a:prstGeom>
          <a:noFill/>
          <a:ln>
            <a:noFill/>
          </a:ln>
        </p:spPr>
        <p:txBody>
          <a:bodyPr spcFirstLastPara="1" wrap="square" lIns="91425" tIns="45700" rIns="91425" bIns="45700" anchor="ctr" anchorCtr="0">
            <a:normAutofit fontScale="90000"/>
          </a:bodyPr>
          <a:lstStyle/>
          <a:p>
            <a:pPr marL="0" lvl="0" indent="0" algn="r" rtl="1">
              <a:lnSpc>
                <a:spcPct val="90000"/>
              </a:lnSpc>
              <a:spcBef>
                <a:spcPts val="0"/>
              </a:spcBef>
              <a:spcAft>
                <a:spcPts val="0"/>
              </a:spcAft>
              <a:buClr>
                <a:srgbClr val="FF0000"/>
              </a:buClr>
              <a:buSzPct val="100000"/>
              <a:buFont typeface="Corbel"/>
              <a:buNone/>
            </a:pPr>
            <a:r>
              <a:rPr lang="ar-IQ" dirty="0">
                <a:solidFill>
                  <a:srgbClr val="FF0000"/>
                </a:solidFill>
              </a:rPr>
              <a:t>1- نظرية القوة البرية </a:t>
            </a:r>
            <a:r>
              <a:rPr lang="ar-IQ" dirty="0" smtClean="0">
                <a:solidFill>
                  <a:srgbClr val="FF0000"/>
                </a:solidFill>
              </a:rPr>
              <a:t>...</a:t>
            </a:r>
            <a:r>
              <a:rPr lang="ar-IQ" dirty="0">
                <a:solidFill>
                  <a:srgbClr val="FF0000"/>
                </a:solidFill>
              </a:rPr>
              <a:t/>
            </a:r>
            <a:br>
              <a:rPr lang="ar-IQ" dirty="0">
                <a:solidFill>
                  <a:srgbClr val="FF0000"/>
                </a:solidFill>
              </a:rPr>
            </a:br>
            <a:r>
              <a:rPr lang="ar-IQ" dirty="0" err="1">
                <a:solidFill>
                  <a:srgbClr val="FF0000"/>
                </a:solidFill>
              </a:rPr>
              <a:t>هالفورد</a:t>
            </a:r>
            <a:r>
              <a:rPr lang="ar-IQ" dirty="0">
                <a:solidFill>
                  <a:srgbClr val="FF0000"/>
                </a:solidFill>
              </a:rPr>
              <a:t> </a:t>
            </a:r>
            <a:r>
              <a:rPr lang="ar-IQ" dirty="0" smtClean="0">
                <a:solidFill>
                  <a:srgbClr val="FF0000"/>
                </a:solidFill>
              </a:rPr>
              <a:t>ماكيندر1861-1947م</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2"/>
          <p:cNvSpPr txBox="1">
            <a:spLocks noGrp="1"/>
          </p:cNvSpPr>
          <p:nvPr>
            <p:ph idx="1"/>
          </p:nvPr>
        </p:nvSpPr>
        <p:spPr>
          <a:xfrm>
            <a:off x="0" y="516834"/>
            <a:ext cx="12192000" cy="6341165"/>
          </a:xfrm>
          <a:prstGeom prst="rect">
            <a:avLst/>
          </a:prstGeom>
          <a:noFill/>
          <a:ln>
            <a:noFill/>
          </a:ln>
        </p:spPr>
        <p:txBody>
          <a:bodyPr spcFirstLastPara="1" wrap="square" lIns="91425" tIns="45700" rIns="91425" bIns="45700" anchor="t" anchorCtr="0">
            <a:normAutofit/>
          </a:bodyPr>
          <a:lstStyle/>
          <a:p>
            <a:pPr marL="228600" lvl="0" indent="-228600" algn="r" rtl="1">
              <a:lnSpc>
                <a:spcPct val="90000"/>
              </a:lnSpc>
              <a:spcBef>
                <a:spcPts val="0"/>
              </a:spcBef>
              <a:spcAft>
                <a:spcPts val="0"/>
              </a:spcAft>
              <a:buClr>
                <a:srgbClr val="EDEDED"/>
              </a:buClr>
              <a:buSzPct val="100000"/>
              <a:buChar char="•"/>
            </a:pPr>
            <a:r>
              <a:rPr lang="ar-IQ" sz="2800" dirty="0"/>
              <a:t>ولاحظ اتصال البحار بعضها ببعض فاطلق عليها المحيط </a:t>
            </a:r>
            <a:r>
              <a:rPr lang="ar-IQ" sz="2800" dirty="0" smtClean="0"/>
              <a:t>العالمي (</a:t>
            </a:r>
            <a:r>
              <a:rPr lang="en-US" sz="2800" dirty="0" smtClean="0"/>
              <a:t>World ocean</a:t>
            </a:r>
            <a:r>
              <a:rPr lang="ar-IQ" sz="2800" dirty="0" smtClean="0"/>
              <a:t>) , </a:t>
            </a:r>
            <a:r>
              <a:rPr lang="ar-IQ" sz="2800" dirty="0"/>
              <a:t>كما واطلق على اليابس اسم جزيرة العالم </a:t>
            </a:r>
            <a:r>
              <a:rPr lang="ar-IQ" sz="2800" dirty="0" smtClean="0"/>
              <a:t>(</a:t>
            </a:r>
            <a:r>
              <a:rPr lang="en-US" sz="2800" dirty="0" smtClean="0"/>
              <a:t>World Island </a:t>
            </a:r>
            <a:r>
              <a:rPr lang="ar-IQ" sz="2800" dirty="0" smtClean="0"/>
              <a:t>) , تشغل 1/6 من مساحة العالم .</a:t>
            </a:r>
          </a:p>
          <a:p>
            <a:pPr marL="228600" lvl="0" indent="-228600" algn="r" rtl="1">
              <a:lnSpc>
                <a:spcPct val="90000"/>
              </a:lnSpc>
              <a:spcBef>
                <a:spcPts val="0"/>
              </a:spcBef>
              <a:spcAft>
                <a:spcPts val="0"/>
              </a:spcAft>
              <a:buClr>
                <a:srgbClr val="EDEDED"/>
              </a:buClr>
              <a:buSzPct val="100000"/>
              <a:buChar char="•"/>
            </a:pPr>
            <a:r>
              <a:rPr lang="ar-IQ" sz="2800" dirty="0" smtClean="0"/>
              <a:t>اعتبر امريكا الشمالية واللاتينية واستراليا بمثابة جزر تحيط باليابس تغطي نحو 1/12 من مساحة الكرة الارضية , وتكون الجزيرة العالمية من </a:t>
            </a:r>
            <a:r>
              <a:rPr lang="ar-IQ" sz="2800" dirty="0" err="1" smtClean="0"/>
              <a:t>أفوراوراسيا</a:t>
            </a:r>
            <a:r>
              <a:rPr lang="ar-IQ" sz="2800" dirty="0" smtClean="0"/>
              <a:t> </a:t>
            </a:r>
            <a:r>
              <a:rPr lang="ar-IQ" sz="2800" dirty="0" err="1" smtClean="0"/>
              <a:t>يتوسطها</a:t>
            </a:r>
            <a:r>
              <a:rPr lang="ar-IQ" sz="2800" dirty="0" smtClean="0"/>
              <a:t> البحر المتوسط , وفد اشار الى ان حوالي 16/14 من سكان العالم يقطنون هذه الجزيرة اما الجزر المحيطة بها يقطنها حوالي 1/ 16 من سكان العالم , ويسكن الجزر الخارجية (امريكا الشمالية واللاتينية واسترالية ) 16/1 من سكان الكرة الارضية . </a:t>
            </a:r>
            <a:endParaRPr sz="2800" dirty="0"/>
          </a:p>
          <a:p>
            <a:pPr marL="228600" lvl="0" indent="-231140" algn="r" rtl="1">
              <a:lnSpc>
                <a:spcPct val="90000"/>
              </a:lnSpc>
              <a:spcBef>
                <a:spcPts val="1000"/>
              </a:spcBef>
              <a:spcAft>
                <a:spcPts val="0"/>
              </a:spcAft>
              <a:buClr>
                <a:srgbClr val="EDEDED"/>
              </a:buClr>
              <a:buSzPct val="100000"/>
              <a:buChar char="•"/>
            </a:pPr>
            <a:r>
              <a:rPr lang="ar-IQ" sz="2800" dirty="0"/>
              <a:t>اطلق </a:t>
            </a:r>
            <a:r>
              <a:rPr lang="ar-IQ" sz="2800" dirty="0" err="1"/>
              <a:t>ماكندر</a:t>
            </a:r>
            <a:r>
              <a:rPr lang="ar-IQ" sz="2800" dirty="0"/>
              <a:t> على المنطقة الوسطى من الجزيرة اسم منطقة الارتكاز فيما اطلق عليها فيما بعد اسم منطقة السويداء </a:t>
            </a:r>
            <a:r>
              <a:rPr lang="ar-IQ" sz="2800" dirty="0" smtClean="0"/>
              <a:t> ( </a:t>
            </a:r>
            <a:r>
              <a:rPr lang="en-US" sz="2800" dirty="0" smtClean="0"/>
              <a:t>heart Land </a:t>
            </a:r>
            <a:r>
              <a:rPr lang="ar-IQ" sz="2800" dirty="0" smtClean="0"/>
              <a:t>) . </a:t>
            </a:r>
            <a:endParaRPr sz="2800" dirty="0"/>
          </a:p>
          <a:p>
            <a:pPr marL="228600" lvl="0" indent="-231140" algn="r" rtl="1">
              <a:lnSpc>
                <a:spcPct val="90000"/>
              </a:lnSpc>
              <a:spcBef>
                <a:spcPts val="1000"/>
              </a:spcBef>
              <a:spcAft>
                <a:spcPts val="0"/>
              </a:spcAft>
              <a:buClr>
                <a:srgbClr val="EDEDED"/>
              </a:buClr>
              <a:buSzPct val="100000"/>
              <a:buChar char="•"/>
            </a:pPr>
            <a:r>
              <a:rPr lang="ar-IQ" sz="2800" dirty="0"/>
              <a:t>تمتد السويداء من نهر </a:t>
            </a:r>
            <a:r>
              <a:rPr lang="ar-IQ" sz="2800" dirty="0" err="1"/>
              <a:t>الفلجا</a:t>
            </a:r>
            <a:r>
              <a:rPr lang="ar-IQ" sz="2800" dirty="0"/>
              <a:t> غربا الى شرق سيبيريا . ومن المحيط المنجمد الشمالي الى هضاب ايران وأفغانستان </a:t>
            </a:r>
            <a:r>
              <a:rPr lang="ar-IQ" sz="2800" dirty="0" err="1"/>
              <a:t>وبلوجستان</a:t>
            </a:r>
            <a:r>
              <a:rPr lang="ar-IQ" sz="2800" dirty="0"/>
              <a:t> في الجنوب , يغلب طابع السهول على المناطق الشمالية والوسطى والغربية ولا يتخللها سوى جبال الاورال . وتتصرف مياه القلب داخليا صوب المحيط المنجمد الشمالي . ويقع غالبية منطقة السويداء في روسيا </a:t>
            </a:r>
            <a:r>
              <a:rPr lang="ar-IQ" sz="2800" dirty="0" err="1"/>
              <a:t>وجزءا</a:t>
            </a:r>
            <a:r>
              <a:rPr lang="ar-IQ" sz="2800" dirty="0"/>
              <a:t> من غرب الصين ومنغوليا وأفغانستان وايران عدا مناطقها الساحلية </a:t>
            </a:r>
            <a:r>
              <a:rPr lang="ar-IQ" sz="2800" dirty="0" smtClean="0"/>
              <a:t>. </a:t>
            </a:r>
            <a:endParaRPr sz="2800" dirty="0"/>
          </a:p>
          <a:p>
            <a:pPr marL="228600" lvl="0" indent="0" algn="r" rtl="1">
              <a:lnSpc>
                <a:spcPct val="90000"/>
              </a:lnSpc>
              <a:spcBef>
                <a:spcPts val="1000"/>
              </a:spcBef>
              <a:spcAft>
                <a:spcPts val="0"/>
              </a:spcAft>
              <a:buClr>
                <a:srgbClr val="EDEDED"/>
              </a:buClr>
              <a:buSzPct val="100000"/>
              <a:buNone/>
            </a:pPr>
            <a:endParaRPr sz="2800" dirty="0"/>
          </a:p>
          <a:p>
            <a:pPr marL="228600" lvl="0" indent="-228600" algn="r" rtl="1">
              <a:lnSpc>
                <a:spcPct val="90000"/>
              </a:lnSpc>
              <a:spcBef>
                <a:spcPts val="1000"/>
              </a:spcBef>
              <a:spcAft>
                <a:spcPts val="0"/>
              </a:spcAft>
              <a:buClr>
                <a:srgbClr val="EDEDED"/>
              </a:buClr>
              <a:buSzPct val="100000"/>
              <a:buChar char="•"/>
            </a:pPr>
            <a:r>
              <a:rPr lang="ar-IQ" sz="2800" dirty="0"/>
              <a:t> </a:t>
            </a:r>
            <a:endParaRPr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3"/>
          <p:cNvSpPr txBox="1">
            <a:spLocks noGrp="1"/>
          </p:cNvSpPr>
          <p:nvPr>
            <p:ph idx="1"/>
          </p:nvPr>
        </p:nvSpPr>
        <p:spPr>
          <a:xfrm>
            <a:off x="0" y="450574"/>
            <a:ext cx="12192000" cy="6407426"/>
          </a:xfrm>
          <a:prstGeom prst="rect">
            <a:avLst/>
          </a:prstGeom>
          <a:noFill/>
          <a:ln>
            <a:noFill/>
          </a:ln>
        </p:spPr>
        <p:txBody>
          <a:bodyPr spcFirstLastPara="1" wrap="square" lIns="91425" tIns="45700" rIns="91425" bIns="45700" anchor="t" anchorCtr="0">
            <a:normAutofit/>
          </a:bodyPr>
          <a:lstStyle/>
          <a:p>
            <a:pPr marL="228600" lvl="0" indent="-279400" algn="r" rtl="1">
              <a:lnSpc>
                <a:spcPct val="90000"/>
              </a:lnSpc>
              <a:spcBef>
                <a:spcPts val="0"/>
              </a:spcBef>
              <a:spcAft>
                <a:spcPts val="0"/>
              </a:spcAft>
              <a:buClr>
                <a:srgbClr val="EDEDED"/>
              </a:buClr>
              <a:buSzPts val="4400"/>
              <a:buChar char="•"/>
            </a:pPr>
            <a:r>
              <a:rPr lang="ar-IQ" sz="2800" dirty="0"/>
              <a:t>أضاف </a:t>
            </a:r>
            <a:r>
              <a:rPr lang="ar-IQ" sz="2800" dirty="0" err="1"/>
              <a:t>ماكيندر</a:t>
            </a:r>
            <a:r>
              <a:rPr lang="ar-IQ" sz="2800" dirty="0"/>
              <a:t> في تعديله الثاني مناطق جديدة اذ مد حدود منطقة السويداء الى شرق أوروبا حتى نهر </a:t>
            </a:r>
            <a:r>
              <a:rPr lang="ar-IQ" sz="2800" dirty="0" smtClean="0"/>
              <a:t>الالب وامتازت </a:t>
            </a:r>
            <a:r>
              <a:rPr lang="ar-IQ" sz="2800" dirty="0"/>
              <a:t>السويداء بانها منطقة سهلية ذات تصريف داخلي , وتعد قلعة دفاعية وافضل نموذج للدفاع بالعمق كما انها محاطة من الشمال بمسطح مائي متجمد يشكل منطقة حماية لها . </a:t>
            </a:r>
            <a:endParaRPr sz="2800" dirty="0"/>
          </a:p>
          <a:p>
            <a:pPr marL="228600" lvl="0" indent="-279400">
              <a:lnSpc>
                <a:spcPct val="90000"/>
              </a:lnSpc>
              <a:spcBef>
                <a:spcPts val="1000"/>
              </a:spcBef>
              <a:buClr>
                <a:srgbClr val="EDEDED"/>
              </a:buClr>
              <a:buSzPts val="4400"/>
              <a:buChar char="•"/>
            </a:pPr>
            <a:r>
              <a:rPr lang="ar-IQ" sz="2800" dirty="0"/>
              <a:t>وأشار الى منطقة ارتكاز أخرى وسماها السويداء الجنوبي وتضم افريقيا جنوب </a:t>
            </a:r>
            <a:r>
              <a:rPr lang="ar-IQ" sz="2800" dirty="0" smtClean="0"/>
              <a:t>الصحراء , وتعد </a:t>
            </a:r>
            <a:r>
              <a:rPr lang="ar-IQ" sz="2800" dirty="0"/>
              <a:t>الصحراء حصن طبيعي للفصل بين الجنسين الأبيض </a:t>
            </a:r>
            <a:r>
              <a:rPr lang="ar-IQ" sz="2800" dirty="0" smtClean="0"/>
              <a:t>والأسود </a:t>
            </a:r>
            <a:r>
              <a:rPr lang="ar-IQ" sz="2800" dirty="0"/>
              <a:t>, وانها ذات تصريف داخلي من الهضبة الداخلية الى انهار النيجر والكونغو </a:t>
            </a:r>
            <a:r>
              <a:rPr lang="ar-IQ" sz="2800" dirty="0" smtClean="0"/>
              <a:t>و </a:t>
            </a:r>
            <a:r>
              <a:rPr lang="ar-IQ" sz="2800" dirty="0" err="1" smtClean="0"/>
              <a:t>الزمبيزي</a:t>
            </a:r>
            <a:r>
              <a:rPr lang="ar-IQ" sz="2800" dirty="0" smtClean="0"/>
              <a:t>  </a:t>
            </a:r>
            <a:r>
              <a:rPr lang="ar-IQ" sz="2800" dirty="0" err="1" smtClean="0"/>
              <a:t>وألاورنج</a:t>
            </a:r>
            <a:r>
              <a:rPr lang="ar-IQ" sz="2800" dirty="0" smtClean="0"/>
              <a:t> و </a:t>
            </a:r>
            <a:r>
              <a:rPr lang="ar-IQ" sz="2800" dirty="0" err="1" smtClean="0"/>
              <a:t>اللمبوبو</a:t>
            </a:r>
            <a:r>
              <a:rPr lang="ar-IQ" sz="2800" dirty="0" smtClean="0"/>
              <a:t> </a:t>
            </a:r>
            <a:r>
              <a:rPr lang="ar-IQ" sz="2800" dirty="0"/>
              <a:t>.</a:t>
            </a:r>
          </a:p>
          <a:p>
            <a:pPr marL="228600" lvl="0" indent="-279400">
              <a:lnSpc>
                <a:spcPct val="90000"/>
              </a:lnSpc>
              <a:spcBef>
                <a:spcPts val="1000"/>
              </a:spcBef>
              <a:buClr>
                <a:srgbClr val="EDEDED"/>
              </a:buClr>
              <a:buSzPts val="4400"/>
              <a:buChar char="•"/>
            </a:pPr>
            <a:r>
              <a:rPr lang="ar-IQ" sz="2800" dirty="0"/>
              <a:t> تتصل المنطقتان عبر الدول العربية التي تمتد من النيل غربا الى الفرات شرقا </a:t>
            </a:r>
            <a:r>
              <a:rPr lang="ar-IQ" sz="2800" dirty="0" smtClean="0"/>
              <a:t> ,  </a:t>
            </a:r>
            <a:r>
              <a:rPr lang="ar-IQ" sz="2800" dirty="0"/>
              <a:t>وهذا خطا واضح وقع فيه لان البلاد العربية تمتد الى ابعد من هذه الحدود . وقد أشار احد الباحثين العرب الى هذا </a:t>
            </a:r>
            <a:r>
              <a:rPr lang="ar-IQ" sz="2800" dirty="0" smtClean="0"/>
              <a:t>الخطأ .</a:t>
            </a:r>
          </a:p>
          <a:p>
            <a:pPr marL="228600" lvl="0" indent="-279400">
              <a:lnSpc>
                <a:spcPct val="90000"/>
              </a:lnSpc>
              <a:spcBef>
                <a:spcPts val="1000"/>
              </a:spcBef>
              <a:buClr>
                <a:srgbClr val="EDEDED"/>
              </a:buClr>
              <a:buSzPts val="4400"/>
              <a:buChar char="•"/>
            </a:pPr>
            <a:endParaRPr lang="ar-IQ" sz="2800" dirty="0" smtClean="0"/>
          </a:p>
          <a:p>
            <a:pPr marL="228600" lvl="0" indent="-279400">
              <a:lnSpc>
                <a:spcPct val="90000"/>
              </a:lnSpc>
              <a:spcBef>
                <a:spcPts val="1000"/>
              </a:spcBef>
              <a:buClr>
                <a:srgbClr val="EDEDED"/>
              </a:buClr>
              <a:buSzPts val="4400"/>
              <a:buChar char="•"/>
            </a:pPr>
            <a:r>
              <a:rPr lang="ar-IQ" sz="2800" dirty="0"/>
              <a:t> </a:t>
            </a:r>
            <a:r>
              <a:rPr lang="ar-IQ" sz="2800" dirty="0" smtClean="0"/>
              <a:t>اطلق </a:t>
            </a:r>
            <a:r>
              <a:rPr lang="ar-IQ" sz="2800" dirty="0" err="1" smtClean="0"/>
              <a:t>ماكيندر</a:t>
            </a:r>
            <a:r>
              <a:rPr lang="ar-IQ" sz="2800" dirty="0" smtClean="0"/>
              <a:t> </a:t>
            </a:r>
            <a:r>
              <a:rPr lang="ar-IQ" sz="2800" dirty="0"/>
              <a:t>على الأراضي الساحلية اسم الهلال </a:t>
            </a:r>
            <a:r>
              <a:rPr lang="ar-IQ" sz="2800" dirty="0" smtClean="0"/>
              <a:t>الداخلي </a:t>
            </a:r>
            <a:r>
              <a:rPr lang="ar-IQ" sz="2800" dirty="0"/>
              <a:t>, اطلق فيبر جريف على الهلال الداخلي اسم منطقة الارتطام </a:t>
            </a:r>
          </a:p>
          <a:p>
            <a:pPr marL="228600" lvl="0" indent="-279400">
              <a:lnSpc>
                <a:spcPct val="90000"/>
              </a:lnSpc>
              <a:spcBef>
                <a:spcPts val="1000"/>
              </a:spcBef>
              <a:buClr>
                <a:srgbClr val="EDEDED"/>
              </a:buClr>
              <a:buSzPts val="4400"/>
              <a:buChar char="•"/>
            </a:pPr>
            <a:r>
              <a:rPr lang="ar-IQ" sz="2800" dirty="0"/>
              <a:t>والحلقة الخارجية اطلق عليها الهلال الخارجي تتكون من أمريكا الشمالية واللاتينية وافريقيا جنوب الصحراء وأستراليا </a:t>
            </a:r>
            <a:r>
              <a:rPr lang="ar-IQ" sz="2800" dirty="0" smtClean="0"/>
              <a:t> , وليس </a:t>
            </a:r>
            <a:r>
              <a:rPr lang="ar-IQ" sz="2800" dirty="0"/>
              <a:t>هناك دولة تستحق الإشارة الى الهلال الخارجي سوى الولايات المتحدة الامريكية وبريطانيا واليابان . </a:t>
            </a:r>
          </a:p>
          <a:p>
            <a:pPr marL="228600" lvl="0" indent="-279400">
              <a:lnSpc>
                <a:spcPct val="90000"/>
              </a:lnSpc>
              <a:spcBef>
                <a:spcPts val="1000"/>
              </a:spcBef>
              <a:buClr>
                <a:srgbClr val="EDEDED"/>
              </a:buClr>
              <a:buSzPts val="4400"/>
              <a:buChar char="•"/>
            </a:pPr>
            <a:endParaRPr lang="ar-IQ" sz="2800" dirty="0"/>
          </a:p>
          <a:p>
            <a:pPr marL="228600" lvl="0" indent="-279400" algn="r" rtl="1">
              <a:lnSpc>
                <a:spcPct val="90000"/>
              </a:lnSpc>
              <a:spcBef>
                <a:spcPts val="1000"/>
              </a:spcBef>
              <a:spcAft>
                <a:spcPts val="0"/>
              </a:spcAft>
              <a:buClr>
                <a:srgbClr val="EDEDED"/>
              </a:buClr>
              <a:buSzPts val="4400"/>
              <a:buChar char="•"/>
            </a:pPr>
            <a:endParaRPr sz="2800" dirty="0"/>
          </a:p>
          <a:p>
            <a:pPr marL="228600" lvl="0" indent="0" algn="r" rtl="1">
              <a:lnSpc>
                <a:spcPct val="90000"/>
              </a:lnSpc>
              <a:spcBef>
                <a:spcPts val="1000"/>
              </a:spcBef>
              <a:spcAft>
                <a:spcPts val="0"/>
              </a:spcAft>
              <a:buClr>
                <a:srgbClr val="EDEDED"/>
              </a:buClr>
              <a:buSzPts val="4400"/>
              <a:buNone/>
            </a:pPr>
            <a:endParaRPr sz="4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25"/>
          <p:cNvSpPr txBox="1">
            <a:spLocks noGrp="1"/>
          </p:cNvSpPr>
          <p:nvPr>
            <p:ph idx="1"/>
          </p:nvPr>
        </p:nvSpPr>
        <p:spPr>
          <a:xfrm>
            <a:off x="0" y="363770"/>
            <a:ext cx="12192000" cy="6494229"/>
          </a:xfrm>
          <a:prstGeom prst="rect">
            <a:avLst/>
          </a:prstGeom>
          <a:noFill/>
          <a:ln>
            <a:noFill/>
          </a:ln>
        </p:spPr>
        <p:txBody>
          <a:bodyPr spcFirstLastPara="1" wrap="square" lIns="91425" tIns="45700" rIns="91425" bIns="45700" anchor="t" anchorCtr="0">
            <a:normAutofit fontScale="92500" lnSpcReduction="10000"/>
          </a:bodyPr>
          <a:lstStyle/>
          <a:p>
            <a:pPr marL="228600" lvl="0" indent="-254000" algn="r" rtl="1">
              <a:lnSpc>
                <a:spcPct val="90000"/>
              </a:lnSpc>
              <a:spcBef>
                <a:spcPts val="0"/>
              </a:spcBef>
              <a:spcAft>
                <a:spcPts val="0"/>
              </a:spcAft>
              <a:buClr>
                <a:srgbClr val="EDEDED"/>
              </a:buClr>
              <a:buSzPts val="4000"/>
              <a:buChar char="•"/>
            </a:pPr>
            <a:r>
              <a:rPr lang="ar-IQ" sz="2800" dirty="0" smtClean="0"/>
              <a:t> ومن الملاحظ ان </a:t>
            </a:r>
            <a:r>
              <a:rPr lang="ar-IQ" sz="2800" dirty="0" err="1" smtClean="0"/>
              <a:t>ماكيندر</a:t>
            </a:r>
            <a:r>
              <a:rPr lang="ar-IQ" sz="2800" dirty="0" smtClean="0"/>
              <a:t> ولم يعطي أهمية الى الولايات المتحدة خاصة عام 1904 ولكنه أعطاها أهمية بآرائه عام 1943. </a:t>
            </a:r>
            <a:endParaRPr sz="2800" dirty="0"/>
          </a:p>
          <a:p>
            <a:pPr marL="228600" lvl="0" indent="-254000" algn="r" rtl="1">
              <a:lnSpc>
                <a:spcPct val="90000"/>
              </a:lnSpc>
              <a:spcBef>
                <a:spcPts val="1000"/>
              </a:spcBef>
              <a:spcAft>
                <a:spcPts val="0"/>
              </a:spcAft>
              <a:buClr>
                <a:srgbClr val="EDEDED"/>
              </a:buClr>
              <a:buSzPts val="4000"/>
              <a:buChar char="•"/>
            </a:pPr>
            <a:r>
              <a:rPr lang="ar-IQ" sz="2800" dirty="0" smtClean="0"/>
              <a:t>ولعل من المفيد ان نشير الى ان </a:t>
            </a:r>
            <a:r>
              <a:rPr lang="ar-IQ" sz="2800" dirty="0" err="1" smtClean="0"/>
              <a:t>ماكندر</a:t>
            </a:r>
            <a:r>
              <a:rPr lang="ar-IQ" sz="2800" dirty="0" smtClean="0"/>
              <a:t> قد تخوف </a:t>
            </a:r>
            <a:r>
              <a:rPr lang="ar-IQ" sz="2800" dirty="0"/>
              <a:t>من نشوء دولة قوية في </a:t>
            </a:r>
            <a:r>
              <a:rPr lang="ar-IQ" sz="2800" dirty="0" smtClean="0"/>
              <a:t>السويداء  </a:t>
            </a:r>
            <a:r>
              <a:rPr lang="ar-IQ" sz="2800" dirty="0"/>
              <a:t>فتتمكن من تكوين امبراطورية </a:t>
            </a:r>
            <a:r>
              <a:rPr lang="ar-IQ" sz="2800" dirty="0" smtClean="0"/>
              <a:t>عالمية ,  </a:t>
            </a:r>
            <a:r>
              <a:rPr lang="ar-IQ" sz="2800" dirty="0"/>
              <a:t>وبذلك تصبح قاعدة مهمة برية وبحرية وجوية يدين لها العالم باسره بالولاء</a:t>
            </a:r>
            <a:r>
              <a:rPr lang="ar-IQ" sz="2800" dirty="0" smtClean="0"/>
              <a:t>. وكان يرى ان من الممكن ذلك لو ان ألمانيا اتحدت مع روسيا اتفاقاً ام غزواً .</a:t>
            </a:r>
            <a:endParaRPr sz="2800" dirty="0"/>
          </a:p>
          <a:p>
            <a:pPr marL="228600" lvl="0" indent="-254000" algn="r" rtl="1">
              <a:lnSpc>
                <a:spcPct val="90000"/>
              </a:lnSpc>
              <a:spcBef>
                <a:spcPts val="1000"/>
              </a:spcBef>
              <a:spcAft>
                <a:spcPts val="0"/>
              </a:spcAft>
              <a:buClr>
                <a:srgbClr val="EDEDED"/>
              </a:buClr>
              <a:buSzPts val="4000"/>
              <a:buChar char="•"/>
            </a:pPr>
            <a:r>
              <a:rPr lang="ar-IQ" sz="2800" dirty="0"/>
              <a:t>واعتقد ان سلاح الجو لصالح القوة البرية اكثر قوة من </a:t>
            </a:r>
            <a:r>
              <a:rPr lang="ar-IQ" sz="2800" dirty="0" smtClean="0"/>
              <a:t>القوة </a:t>
            </a:r>
            <a:r>
              <a:rPr lang="ar-IQ" sz="2800" dirty="0"/>
              <a:t>البحرية واكد انه استخدام الطرق البحرية لا يتم الا بأشراف الطرق البرية واكد ان عهد الدول البحرية قد </a:t>
            </a:r>
            <a:r>
              <a:rPr lang="ar-IQ" sz="2800" dirty="0" smtClean="0"/>
              <a:t>انتهى ,  </a:t>
            </a:r>
            <a:r>
              <a:rPr lang="ar-IQ" sz="2800" dirty="0"/>
              <a:t>وان تاريخ العالم ليس الا صراعا بين القوى البرية والقوى البحرية وان السيادة ستكون للدول البرية . </a:t>
            </a:r>
            <a:endParaRPr lang="ar-IQ" sz="2800" dirty="0" smtClean="0"/>
          </a:p>
          <a:p>
            <a:pPr marL="228600" lvl="0" indent="-254000" algn="r" rtl="1">
              <a:lnSpc>
                <a:spcPct val="90000"/>
              </a:lnSpc>
              <a:spcBef>
                <a:spcPts val="1000"/>
              </a:spcBef>
              <a:spcAft>
                <a:spcPts val="0"/>
              </a:spcAft>
              <a:buClr>
                <a:srgbClr val="EDEDED"/>
              </a:buClr>
              <a:buSzPts val="4000"/>
              <a:buChar char="•"/>
            </a:pPr>
            <a:endParaRPr lang="ar-IQ" sz="2800" dirty="0" smtClean="0"/>
          </a:p>
          <a:p>
            <a:pPr marL="228600" lvl="0" indent="-254000">
              <a:lnSpc>
                <a:spcPct val="90000"/>
              </a:lnSpc>
              <a:spcBef>
                <a:spcPts val="1000"/>
              </a:spcBef>
              <a:buClr>
                <a:srgbClr val="EDEDED"/>
              </a:buClr>
              <a:buSzPts val="4000"/>
              <a:buChar char="•"/>
            </a:pPr>
            <a:r>
              <a:rPr lang="ar-IQ" sz="2800" dirty="0"/>
              <a:t>ولخص </a:t>
            </a:r>
            <a:r>
              <a:rPr lang="ar-IQ" sz="2800" dirty="0" err="1"/>
              <a:t>ماكيندر</a:t>
            </a:r>
            <a:r>
              <a:rPr lang="ar-IQ" sz="2800" dirty="0"/>
              <a:t> نظريته في : </a:t>
            </a:r>
          </a:p>
          <a:p>
            <a:pPr marL="228600" lvl="0" indent="-254000">
              <a:lnSpc>
                <a:spcPct val="90000"/>
              </a:lnSpc>
              <a:spcBef>
                <a:spcPts val="1000"/>
              </a:spcBef>
              <a:buClr>
                <a:srgbClr val="EDEDED"/>
              </a:buClr>
              <a:buSzPts val="4000"/>
              <a:buChar char="•"/>
            </a:pPr>
            <a:r>
              <a:rPr lang="ar-IQ" sz="2800" dirty="0"/>
              <a:t>1- من يتحكم بشرق أوروبا يتحكم في قلب الجزيرة العالمية </a:t>
            </a:r>
          </a:p>
          <a:p>
            <a:pPr marL="228600" lvl="0" indent="-254000">
              <a:lnSpc>
                <a:spcPct val="90000"/>
              </a:lnSpc>
              <a:spcBef>
                <a:spcPts val="1000"/>
              </a:spcBef>
              <a:buClr>
                <a:srgbClr val="EDEDED"/>
              </a:buClr>
              <a:buSzPts val="4000"/>
              <a:buChar char="•"/>
            </a:pPr>
            <a:r>
              <a:rPr lang="ar-IQ" sz="2800" dirty="0"/>
              <a:t>2- من يتحكم بالقلب يتحكم بالجزيرة ( جزيرة العالم : </a:t>
            </a:r>
            <a:r>
              <a:rPr lang="ar-IQ" sz="2800" dirty="0" err="1"/>
              <a:t>افرو</a:t>
            </a:r>
            <a:r>
              <a:rPr lang="ar-IQ" sz="2800" dirty="0"/>
              <a:t> </a:t>
            </a:r>
            <a:r>
              <a:rPr lang="ar-IQ" sz="2800" dirty="0" err="1"/>
              <a:t>أوراسيا</a:t>
            </a:r>
            <a:r>
              <a:rPr lang="ar-IQ" sz="2800" dirty="0"/>
              <a:t> )</a:t>
            </a:r>
          </a:p>
          <a:p>
            <a:pPr marL="228600" lvl="0" indent="-254000">
              <a:lnSpc>
                <a:spcPct val="90000"/>
              </a:lnSpc>
              <a:spcBef>
                <a:spcPts val="1000"/>
              </a:spcBef>
              <a:buClr>
                <a:srgbClr val="EDEDED"/>
              </a:buClr>
              <a:buSzPts val="4000"/>
              <a:buChar char="•"/>
            </a:pPr>
            <a:r>
              <a:rPr lang="ar-IQ" sz="2800" dirty="0"/>
              <a:t>3- من يتحكم بالجزيرة يتحكم بالعالم </a:t>
            </a:r>
          </a:p>
          <a:p>
            <a:pPr marL="228600" lvl="0" indent="-254000" algn="r" rtl="1">
              <a:lnSpc>
                <a:spcPct val="90000"/>
              </a:lnSpc>
              <a:spcBef>
                <a:spcPts val="1000"/>
              </a:spcBef>
              <a:spcAft>
                <a:spcPts val="0"/>
              </a:spcAft>
              <a:buClr>
                <a:srgbClr val="EDEDED"/>
              </a:buClr>
              <a:buSzPts val="4000"/>
              <a:buChar char="•"/>
            </a:pPr>
            <a:endParaRPr lang="ar-IQ" sz="2800" dirty="0" smtClean="0"/>
          </a:p>
          <a:p>
            <a:pPr marL="228600" lvl="0" indent="-254000" algn="r" rtl="1">
              <a:lnSpc>
                <a:spcPct val="90000"/>
              </a:lnSpc>
              <a:spcBef>
                <a:spcPts val="1000"/>
              </a:spcBef>
              <a:spcAft>
                <a:spcPts val="0"/>
              </a:spcAft>
              <a:buClr>
                <a:srgbClr val="EDEDED"/>
              </a:buClr>
              <a:buSzPts val="4000"/>
              <a:buChar char="•"/>
            </a:pPr>
            <a:r>
              <a:rPr lang="ar-IQ" sz="2800" dirty="0"/>
              <a:t/>
            </a:r>
            <a:br>
              <a:rPr lang="ar-IQ" sz="2800" dirty="0"/>
            </a:br>
            <a:endParaRPr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26"/>
          <p:cNvSpPr txBox="1">
            <a:spLocks noGrp="1"/>
          </p:cNvSpPr>
          <p:nvPr>
            <p:ph idx="1"/>
          </p:nvPr>
        </p:nvSpPr>
        <p:spPr>
          <a:xfrm>
            <a:off x="0" y="400833"/>
            <a:ext cx="12192000" cy="6318019"/>
          </a:xfrm>
          <a:prstGeom prst="rect">
            <a:avLst/>
          </a:prstGeom>
          <a:noFill/>
          <a:ln>
            <a:noFill/>
          </a:ln>
        </p:spPr>
        <p:txBody>
          <a:bodyPr spcFirstLastPara="1" wrap="square" lIns="91425" tIns="45700" rIns="91425" bIns="45700" anchor="t" anchorCtr="0">
            <a:normAutofit/>
          </a:bodyPr>
          <a:lstStyle/>
          <a:p>
            <a:pPr marL="228600" lvl="0" indent="-254000" algn="r" rtl="1">
              <a:lnSpc>
                <a:spcPct val="90000"/>
              </a:lnSpc>
              <a:spcBef>
                <a:spcPts val="0"/>
              </a:spcBef>
              <a:spcAft>
                <a:spcPts val="0"/>
              </a:spcAft>
              <a:buClr>
                <a:srgbClr val="EDEDED"/>
              </a:buClr>
              <a:buSzPts val="4000"/>
              <a:buChar char="•"/>
            </a:pPr>
            <a:r>
              <a:rPr lang="ar-IQ" dirty="0" smtClean="0"/>
              <a:t>وفي تعديل عام 1934 اعتبر </a:t>
            </a:r>
            <a:r>
              <a:rPr lang="ar-IQ" dirty="0" err="1" smtClean="0"/>
              <a:t>ماكندر</a:t>
            </a:r>
            <a:r>
              <a:rPr lang="ar-IQ" dirty="0" smtClean="0"/>
              <a:t> ان التهديد للسويداء من خلال الاتحاد السوفيتي وليس من المانيا واكد ان الموقف السياسي للقوى العالمية لا يعتمد فقط على الموقع الجغرافي للقلب وانما ايضا على البناء الصناعي. كما استحدث مصطلح  ( الحوض الأوسط ) شمال الأطلسي بين أوربا والولايات المتحدة الأمريكية واكد </a:t>
            </a:r>
            <a:r>
              <a:rPr lang="ar-IQ" dirty="0" err="1" smtClean="0"/>
              <a:t>ماكيندر</a:t>
            </a:r>
            <a:r>
              <a:rPr lang="ar-IQ" dirty="0" smtClean="0"/>
              <a:t> بانه لو خرج السوفييت منتصرين في الحرب العالمية الثانية سيصبحون اعظم قوة برية في العالم . </a:t>
            </a:r>
          </a:p>
          <a:p>
            <a:pPr marL="228600" lvl="0" indent="-254000" algn="r" rtl="1">
              <a:lnSpc>
                <a:spcPct val="90000"/>
              </a:lnSpc>
              <a:spcBef>
                <a:spcPts val="0"/>
              </a:spcBef>
              <a:spcAft>
                <a:spcPts val="0"/>
              </a:spcAft>
              <a:buClr>
                <a:srgbClr val="EDEDED"/>
              </a:buClr>
              <a:buSzPts val="4000"/>
              <a:buChar char="•"/>
            </a:pPr>
            <a:endParaRPr lang="ar-IQ" dirty="0" smtClean="0"/>
          </a:p>
          <a:p>
            <a:pPr marL="228600" lvl="0" indent="-254000" algn="r" rtl="1">
              <a:lnSpc>
                <a:spcPct val="90000"/>
              </a:lnSpc>
              <a:spcBef>
                <a:spcPts val="0"/>
              </a:spcBef>
              <a:spcAft>
                <a:spcPts val="0"/>
              </a:spcAft>
              <a:buClr>
                <a:srgbClr val="EDEDED"/>
              </a:buClr>
              <a:buSzPts val="4000"/>
              <a:buChar char="•"/>
            </a:pPr>
            <a:r>
              <a:rPr lang="ar-IQ" dirty="0" smtClean="0"/>
              <a:t>ويحسن بنا الاشارة الى ان </a:t>
            </a:r>
            <a:r>
              <a:rPr lang="ar-IQ" dirty="0" err="1" smtClean="0"/>
              <a:t>ماكيندر</a:t>
            </a:r>
            <a:r>
              <a:rPr lang="ar-IQ" dirty="0" smtClean="0"/>
              <a:t> عام 1934 نقل الأهمية </a:t>
            </a:r>
            <a:r>
              <a:rPr lang="ar-IQ" dirty="0" err="1" smtClean="0"/>
              <a:t>الجيوبولتيكية</a:t>
            </a:r>
            <a:r>
              <a:rPr lang="ar-IQ" dirty="0" smtClean="0"/>
              <a:t> الى السويداء من مجرد الاعتماد على الموقع والتلاحم الارضي وسهولة الحركة للقوى القارية الى الاعتماد على السكان والعمران والموارد والخطوط الخلفية للحركة والمهم ان </a:t>
            </a:r>
            <a:r>
              <a:rPr lang="ar-IQ" dirty="0" err="1" smtClean="0"/>
              <a:t>ماكيندر</a:t>
            </a:r>
            <a:r>
              <a:rPr lang="ar-IQ" dirty="0" smtClean="0"/>
              <a:t> قد وضع تصوره من وجهة نظر الباحث الانكليزي الذي يحاول ان يلفت نظر حكومته الى امكانية ظهور قوة عالمية برية لا تستطيع القوة البحرية الانجليزية الوصول اليها .</a:t>
            </a:r>
          </a:p>
          <a:p>
            <a:pPr marL="228600" lvl="0" indent="-254000" algn="r" rtl="1">
              <a:lnSpc>
                <a:spcPct val="90000"/>
              </a:lnSpc>
              <a:spcBef>
                <a:spcPts val="0"/>
              </a:spcBef>
              <a:spcAft>
                <a:spcPts val="0"/>
              </a:spcAft>
              <a:buClr>
                <a:srgbClr val="EDEDED"/>
              </a:buClr>
              <a:buSzPts val="4000"/>
              <a:buChar char="•"/>
            </a:pPr>
            <a:endParaRPr lang="ar-IQ"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2" name="Google Shape;182;p27"/>
          <p:cNvSpPr txBox="1">
            <a:spLocks noGrp="1"/>
          </p:cNvSpPr>
          <p:nvPr>
            <p:ph idx="1"/>
          </p:nvPr>
        </p:nvSpPr>
        <p:spPr>
          <a:xfrm>
            <a:off x="1" y="1219200"/>
            <a:ext cx="12191999" cy="5638800"/>
          </a:xfrm>
          <a:prstGeom prst="rect">
            <a:avLst/>
          </a:prstGeom>
          <a:noFill/>
          <a:ln>
            <a:noFill/>
          </a:ln>
        </p:spPr>
        <p:txBody>
          <a:bodyPr spcFirstLastPara="1" wrap="square" lIns="91425" tIns="45700" rIns="91425" bIns="45700" anchor="t" anchorCtr="0">
            <a:normAutofit/>
          </a:bodyPr>
          <a:lstStyle/>
          <a:p>
            <a:pPr marL="0" lvl="0" indent="0" algn="r" rtl="1">
              <a:lnSpc>
                <a:spcPct val="90000"/>
              </a:lnSpc>
              <a:spcBef>
                <a:spcPts val="0"/>
              </a:spcBef>
              <a:spcAft>
                <a:spcPts val="0"/>
              </a:spcAft>
              <a:buClr>
                <a:srgbClr val="EDEDED"/>
              </a:buClr>
              <a:buSzPts val="4000"/>
              <a:buNone/>
            </a:pPr>
            <a:r>
              <a:rPr lang="ar-IQ" sz="3600" dirty="0"/>
              <a:t>1</a:t>
            </a:r>
            <a:r>
              <a:rPr lang="ar-IQ" sz="2800" dirty="0" smtClean="0"/>
              <a:t>-اغفاله </a:t>
            </a:r>
            <a:r>
              <a:rPr lang="ar-IQ" sz="2800" dirty="0"/>
              <a:t>للاعتبارات التقنية </a:t>
            </a:r>
            <a:r>
              <a:rPr lang="ar-IQ" sz="2800" dirty="0" smtClean="0"/>
              <a:t>المتطورة , فمنعت المحيط المنجمد الشمالي لم تعد قائمة بعد اكتشاف كاسحات الجليد والغواصات التي تسير تحت الغطاء الجليدي , </a:t>
            </a:r>
          </a:p>
          <a:p>
            <a:pPr marL="0" lvl="0" indent="0">
              <a:lnSpc>
                <a:spcPct val="90000"/>
              </a:lnSpc>
              <a:spcBef>
                <a:spcPts val="0"/>
              </a:spcBef>
              <a:buClr>
                <a:srgbClr val="EDEDED"/>
              </a:buClr>
              <a:buSzPts val="4000"/>
              <a:buNone/>
            </a:pPr>
            <a:r>
              <a:rPr lang="ar-IQ" sz="2800" dirty="0" smtClean="0"/>
              <a:t>2- كما </a:t>
            </a:r>
            <a:r>
              <a:rPr lang="ar-IQ" sz="2800" dirty="0"/>
              <a:t>ان اكتشاف الاسلحة المتطورة والصواريخ والأسلحة النووية بالذات  ما يغير من منطقة السويداء التي رسمها </a:t>
            </a:r>
            <a:r>
              <a:rPr lang="ar-IQ" sz="2800" dirty="0" err="1"/>
              <a:t>ماكيندر</a:t>
            </a:r>
            <a:r>
              <a:rPr lang="ar-IQ" sz="2800" dirty="0"/>
              <a:t> .  </a:t>
            </a:r>
            <a:endParaRPr sz="2800" dirty="0" smtClean="0"/>
          </a:p>
          <a:p>
            <a:pPr marL="0" lvl="0" indent="0" algn="r" rtl="1">
              <a:lnSpc>
                <a:spcPct val="90000"/>
              </a:lnSpc>
              <a:spcBef>
                <a:spcPts val="1000"/>
              </a:spcBef>
              <a:spcAft>
                <a:spcPts val="0"/>
              </a:spcAft>
              <a:buClr>
                <a:srgbClr val="EDEDED"/>
              </a:buClr>
              <a:buSzPts val="4000"/>
              <a:buNone/>
            </a:pPr>
            <a:r>
              <a:rPr lang="ar-IQ" sz="2800" dirty="0" smtClean="0"/>
              <a:t>3 - </a:t>
            </a:r>
            <a:r>
              <a:rPr lang="ar-IQ" sz="2800" dirty="0"/>
              <a:t>التطور </a:t>
            </a:r>
            <a:r>
              <a:rPr lang="ar-IQ" sz="2800" dirty="0" smtClean="0"/>
              <a:t>العقائدي قد يغير كثيرا من ابعاد الصورة التي رسمها </a:t>
            </a:r>
            <a:r>
              <a:rPr lang="ar-IQ" sz="2800" dirty="0" err="1" smtClean="0"/>
              <a:t>ماكيندر</a:t>
            </a:r>
            <a:r>
              <a:rPr lang="ar-IQ" sz="2800" dirty="0" smtClean="0"/>
              <a:t> .  </a:t>
            </a:r>
            <a:endParaRPr sz="2800" dirty="0"/>
          </a:p>
          <a:p>
            <a:pPr marL="0" lvl="0" indent="0" algn="r" rtl="1">
              <a:lnSpc>
                <a:spcPct val="90000"/>
              </a:lnSpc>
              <a:spcBef>
                <a:spcPts val="1000"/>
              </a:spcBef>
              <a:spcAft>
                <a:spcPts val="0"/>
              </a:spcAft>
              <a:buClr>
                <a:srgbClr val="EDEDED"/>
              </a:buClr>
              <a:buSzPts val="4000"/>
              <a:buNone/>
            </a:pPr>
            <a:r>
              <a:rPr lang="ar-IQ" sz="2800" dirty="0"/>
              <a:t>4</a:t>
            </a:r>
            <a:r>
              <a:rPr lang="ar-IQ" sz="2800" dirty="0" smtClean="0"/>
              <a:t>-  وقد رأى بعض المفكرين ومنهم </a:t>
            </a:r>
            <a:r>
              <a:rPr lang="ar-IQ" sz="2800" dirty="0" err="1" smtClean="0"/>
              <a:t>مينج</a:t>
            </a:r>
            <a:r>
              <a:rPr lang="ar-IQ" sz="2800" dirty="0" smtClean="0"/>
              <a:t> ان </a:t>
            </a:r>
            <a:r>
              <a:rPr lang="ar-IQ" sz="2800" dirty="0" err="1" smtClean="0"/>
              <a:t>ماكيندر</a:t>
            </a:r>
            <a:r>
              <a:rPr lang="ar-IQ" sz="2800" dirty="0" smtClean="0"/>
              <a:t> لم </a:t>
            </a:r>
            <a:r>
              <a:rPr lang="ar-IQ" sz="2800" dirty="0"/>
              <a:t>يوفق حين حدد سويداء الأرض والهلالين طبقا لمعيار الموقع بالنسبة لليابس والماء </a:t>
            </a:r>
            <a:r>
              <a:rPr lang="ar-IQ" sz="2800" dirty="0" smtClean="0"/>
              <a:t>وانه كان من الاجدر ان تحديده على اساس المعيار الحضاري </a:t>
            </a:r>
            <a:r>
              <a:rPr lang="ar-IQ" sz="2800" dirty="0" err="1" smtClean="0"/>
              <a:t>لانه</a:t>
            </a:r>
            <a:r>
              <a:rPr lang="ar-IQ" sz="2800" dirty="0" smtClean="0"/>
              <a:t> اكثر ثباتاً .</a:t>
            </a:r>
            <a:endParaRPr sz="2800" dirty="0"/>
          </a:p>
          <a:p>
            <a:pPr marL="0" lvl="0" indent="0" algn="r" rtl="1">
              <a:lnSpc>
                <a:spcPct val="90000"/>
              </a:lnSpc>
              <a:spcBef>
                <a:spcPts val="1000"/>
              </a:spcBef>
              <a:spcAft>
                <a:spcPts val="0"/>
              </a:spcAft>
              <a:buClr>
                <a:srgbClr val="EDEDED"/>
              </a:buClr>
              <a:buSzPts val="4000"/>
              <a:buNone/>
            </a:pPr>
            <a:r>
              <a:rPr lang="ar-IQ" sz="2800" dirty="0"/>
              <a:t>5</a:t>
            </a:r>
            <a:r>
              <a:rPr lang="ar-IQ" sz="2800" dirty="0" smtClean="0"/>
              <a:t>- </a:t>
            </a:r>
            <a:r>
              <a:rPr lang="ar-IQ" sz="2800" dirty="0"/>
              <a:t>بالنسبة </a:t>
            </a:r>
            <a:r>
              <a:rPr lang="ar-IQ" sz="2800" dirty="0" err="1"/>
              <a:t>للرملاند</a:t>
            </a:r>
            <a:r>
              <a:rPr lang="ar-IQ" sz="2800" dirty="0"/>
              <a:t>  ( الهلال الوسط ) فقد قسمه  </a:t>
            </a:r>
            <a:r>
              <a:rPr lang="ar-IQ" sz="2800" dirty="0" err="1"/>
              <a:t>مينج</a:t>
            </a:r>
            <a:r>
              <a:rPr lang="ar-IQ" sz="2800" dirty="0"/>
              <a:t> الى قسمين </a:t>
            </a:r>
            <a:r>
              <a:rPr lang="ar-IQ" sz="2800" dirty="0" smtClean="0"/>
              <a:t>(الهلال الأوسط القاري والهلال الأوسط البحري ) واعتمد الجان الوظيفي اساساً للتميز بينهما , وفي رأي منج ان من يسيطر على بعض دول الأطراف يسيطر على العالم , بينما يرى </a:t>
            </a:r>
            <a:r>
              <a:rPr lang="ar-IQ" sz="2800" dirty="0" err="1" smtClean="0"/>
              <a:t>ماكندر</a:t>
            </a:r>
            <a:r>
              <a:rPr lang="ar-IQ" sz="2800" dirty="0" smtClean="0"/>
              <a:t> من يسيطر عليها كلها سوف يسيطر على العالم كله. </a:t>
            </a:r>
            <a:endParaRPr sz="2800" dirty="0"/>
          </a:p>
        </p:txBody>
      </p:sp>
      <p:sp>
        <p:nvSpPr>
          <p:cNvPr id="181" name="Google Shape;181;p27"/>
          <p:cNvSpPr txBox="1">
            <a:spLocks noGrp="1"/>
          </p:cNvSpPr>
          <p:nvPr>
            <p:ph type="title"/>
          </p:nvPr>
        </p:nvSpPr>
        <p:spPr>
          <a:xfrm>
            <a:off x="0" y="0"/>
            <a:ext cx="12192000" cy="1219200"/>
          </a:xfrm>
          <a:prstGeom prst="rect">
            <a:avLst/>
          </a:prstGeom>
          <a:noFill/>
          <a:ln>
            <a:noFill/>
          </a:ln>
        </p:spPr>
        <p:txBody>
          <a:bodyPr spcFirstLastPara="1" wrap="square" lIns="91425" tIns="45700" rIns="91425" bIns="45700" anchor="ctr" anchorCtr="0">
            <a:normAutofit/>
          </a:bodyPr>
          <a:lstStyle/>
          <a:p>
            <a:pPr marL="0" lvl="0" indent="0" algn="r" rtl="1">
              <a:lnSpc>
                <a:spcPct val="90000"/>
              </a:lnSpc>
              <a:spcBef>
                <a:spcPts val="0"/>
              </a:spcBef>
              <a:spcAft>
                <a:spcPts val="0"/>
              </a:spcAft>
              <a:buClr>
                <a:srgbClr val="FF0000"/>
              </a:buClr>
              <a:buSzPct val="100000"/>
              <a:buFont typeface="Corbel"/>
              <a:buNone/>
            </a:pPr>
            <a:r>
              <a:rPr lang="ar-IQ" sz="3600" dirty="0">
                <a:solidFill>
                  <a:srgbClr val="FF0000"/>
                </a:solidFill>
              </a:rPr>
              <a:t>الانتقادات التي وجهت الى نظرية </a:t>
            </a:r>
            <a:r>
              <a:rPr lang="ar-IQ" sz="3600" dirty="0" err="1">
                <a:solidFill>
                  <a:srgbClr val="FF0000"/>
                </a:solidFill>
              </a:rPr>
              <a:t>هالفورد</a:t>
            </a:r>
            <a:r>
              <a:rPr lang="ar-IQ" sz="3600" dirty="0">
                <a:solidFill>
                  <a:srgbClr val="FF0000"/>
                </a:solidFill>
              </a:rPr>
              <a:t> </a:t>
            </a:r>
            <a:r>
              <a:rPr lang="ar-IQ" sz="3600" dirty="0" err="1">
                <a:solidFill>
                  <a:srgbClr val="FF0000"/>
                </a:solidFill>
              </a:rPr>
              <a:t>ماكيندر</a:t>
            </a:r>
            <a:r>
              <a:rPr lang="ar-IQ" sz="3600" dirty="0">
                <a:solidFill>
                  <a:srgbClr val="FF0000"/>
                </a:solidFill>
              </a:rPr>
              <a:t> </a:t>
            </a:r>
            <a:endParaRPr sz="3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609600" y="1064713"/>
            <a:ext cx="10972800" cy="4942580"/>
          </a:xfrm>
        </p:spPr>
        <p:txBody>
          <a:bodyPr/>
          <a:lstStyle/>
          <a:p>
            <a:r>
              <a:rPr lang="ar-IQ" dirty="0" smtClean="0"/>
              <a:t>في مستهل الحديث عن القوة البحرية لابد من التمييز بين القوة البحرية والقدرة البحرية , </a:t>
            </a:r>
          </a:p>
          <a:p>
            <a:pPr marL="109728" indent="0">
              <a:buNone/>
            </a:pPr>
            <a:r>
              <a:rPr lang="ar-IQ" dirty="0" smtClean="0"/>
              <a:t>(القوة البحرية ) تعني القوة المقاتلة والمسلحة بالأسلحة البحرية الرئيسية التي مقدورها انجاز العمليات المستقلة او المشتركة التي تساهم فيها صنوف اخرى من القوات كالقوات الجوية والدفاع الجوي والقوات البرية ز</a:t>
            </a:r>
          </a:p>
          <a:p>
            <a:pPr marL="109728" indent="0">
              <a:buNone/>
            </a:pPr>
            <a:r>
              <a:rPr lang="ar-IQ" dirty="0" smtClean="0"/>
              <a:t>اما (القدرة البحرية) تعني القوات البحرية مضاف اليها جميع السفن التجارية وتسهيلاتها البحرية كالموانئ البحرية ومنشئاتها الاخرى .</a:t>
            </a:r>
          </a:p>
          <a:p>
            <a:pPr marL="109728" indent="0">
              <a:buNone/>
            </a:pPr>
            <a:r>
              <a:rPr lang="ar-IQ" dirty="0" smtClean="0"/>
              <a:t>ظهر مفهوم القوة البحرية في مجال الجغرافية السياسية منذ نهاية القرن التاسع عشر حيث تصاعد دور الولايات المتحدة في السياسات الدولية ويقف القائد البحري الامريكي الفريد </a:t>
            </a:r>
            <a:r>
              <a:rPr lang="ar-IQ" dirty="0" err="1" smtClean="0"/>
              <a:t>ماهان</a:t>
            </a:r>
            <a:r>
              <a:rPr lang="ar-IQ" dirty="0" smtClean="0"/>
              <a:t> بمقدمة رواد مفهوم القوة البحرية . </a:t>
            </a:r>
            <a:endParaRPr lang="ar-IQ" dirty="0"/>
          </a:p>
        </p:txBody>
      </p:sp>
      <p:sp>
        <p:nvSpPr>
          <p:cNvPr id="3" name="عنوان 2"/>
          <p:cNvSpPr>
            <a:spLocks noGrp="1"/>
          </p:cNvSpPr>
          <p:nvPr>
            <p:ph type="title"/>
          </p:nvPr>
        </p:nvSpPr>
        <p:spPr>
          <a:xfrm>
            <a:off x="609600" y="274638"/>
            <a:ext cx="10972800" cy="602184"/>
          </a:xfrm>
        </p:spPr>
        <p:txBody>
          <a:bodyPr>
            <a:normAutofit fontScale="90000"/>
          </a:bodyPr>
          <a:lstStyle/>
          <a:p>
            <a:pPr algn="r"/>
            <a:r>
              <a:rPr lang="ar-IQ" sz="3600" dirty="0" smtClean="0"/>
              <a:t>القوة البحرية ...</a:t>
            </a:r>
            <a:endParaRPr lang="ar-IQ" sz="3600" dirty="0"/>
          </a:p>
        </p:txBody>
      </p:sp>
    </p:spTree>
    <p:extLst>
      <p:ext uri="{BB962C8B-B14F-4D97-AF65-F5344CB8AC3E}">
        <p14:creationId xmlns:p14="http://schemas.microsoft.com/office/powerpoint/2010/main" val="37108626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232</TotalTime>
  <Words>1768</Words>
  <Application>Microsoft Office PowerPoint</Application>
  <PresentationFormat>مخصص</PresentationFormat>
  <Paragraphs>77</Paragraphs>
  <Slides>14</Slides>
  <Notes>10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14</vt:i4>
      </vt:variant>
    </vt:vector>
  </HeadingPairs>
  <TitlesOfParts>
    <vt:vector size="21" baseType="lpstr">
      <vt:lpstr>Arial</vt:lpstr>
      <vt:lpstr>Wingdings 3</vt:lpstr>
      <vt:lpstr>Lucida Sans Unicode</vt:lpstr>
      <vt:lpstr>Corbel</vt:lpstr>
      <vt:lpstr>Wingdings 2</vt:lpstr>
      <vt:lpstr>Verdana</vt:lpstr>
      <vt:lpstr>ملتقى</vt:lpstr>
      <vt:lpstr>           وزارة التعليم العالي والبحث العلمي      جامعة ديالى / كلية التربية للعلوم الإنسانية                  قسم الجغرافية - المرحلة الرابعة      جغرافية سياسية         مدرس المادة /  م . د. ذكرى عادل محمود </vt:lpstr>
      <vt:lpstr>   </vt:lpstr>
      <vt:lpstr>1- نظرية القوة البرية ... هالفورد ماكيندر1861-1947م</vt:lpstr>
      <vt:lpstr>عرض تقديمي في PowerPoint</vt:lpstr>
      <vt:lpstr>عرض تقديمي في PowerPoint</vt:lpstr>
      <vt:lpstr>عرض تقديمي في PowerPoint</vt:lpstr>
      <vt:lpstr>عرض تقديمي في PowerPoint</vt:lpstr>
      <vt:lpstr>الانتقادات التي وجهت الى نظرية هالفورد ماكيندر </vt:lpstr>
      <vt:lpstr>القوة البحرية ...</vt:lpstr>
      <vt:lpstr>2- القوة البحرية : الفريد ماهان1840 _1914 </vt:lpstr>
      <vt:lpstr>عرض تقديمي في PowerPoint</vt:lpstr>
      <vt:lpstr>عرض تقديمي في PowerPoint</vt:lpstr>
      <vt:lpstr>صدى نظرية ماهان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وزارة التعليم العالي والبحث العلمي      جامعة ديالى / كلية التربية للعلوم الإنسانية                  قسم الجغرافية - المرحلة الرابعة      جغرافية سياسية         مدرس المادة /  م . د. ذكرى عادل محمود </dc:title>
  <cp:lastModifiedBy>almarsa</cp:lastModifiedBy>
  <cp:revision>25</cp:revision>
  <dcterms:modified xsi:type="dcterms:W3CDTF">2021-04-14T13:39:24Z</dcterms:modified>
</cp:coreProperties>
</file>